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59" r:id="rId3"/>
    <p:sldId id="267" r:id="rId4"/>
    <p:sldId id="268" r:id="rId5"/>
    <p:sldId id="269" r:id="rId6"/>
    <p:sldId id="347" r:id="rId7"/>
    <p:sldId id="287" r:id="rId8"/>
    <p:sldId id="348" r:id="rId9"/>
    <p:sldId id="351" r:id="rId10"/>
    <p:sldId id="352" r:id="rId11"/>
    <p:sldId id="353" r:id="rId12"/>
    <p:sldId id="354" r:id="rId13"/>
    <p:sldId id="355" r:id="rId14"/>
    <p:sldId id="297" r:id="rId15"/>
    <p:sldId id="298" r:id="rId16"/>
    <p:sldId id="356" r:id="rId17"/>
    <p:sldId id="350" r:id="rId18"/>
    <p:sldId id="349" r:id="rId19"/>
    <p:sldId id="357" r:id="rId20"/>
    <p:sldId id="358" r:id="rId21"/>
    <p:sldId id="360" r:id="rId22"/>
    <p:sldId id="364" r:id="rId23"/>
    <p:sldId id="359" r:id="rId24"/>
    <p:sldId id="361" r:id="rId25"/>
    <p:sldId id="362" r:id="rId26"/>
    <p:sldId id="363" r:id="rId27"/>
    <p:sldId id="260" r:id="rId28"/>
    <p:sldId id="261" r:id="rId29"/>
    <p:sldId id="262" r:id="rId30"/>
    <p:sldId id="263" r:id="rId31"/>
    <p:sldId id="264" r:id="rId32"/>
    <p:sldId id="265" r:id="rId33"/>
    <p:sldId id="266" r:id="rId34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88C"/>
    <a:srgbClr val="FBDEFE"/>
    <a:srgbClr val="EC62F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01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F66B8ED-9CED-451E-9C5F-AD9B571E662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0811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9260DDC-CCB9-47A5-872B-6289C60158F8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556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3511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78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1959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2080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0562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158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3471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49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3626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66B8ED-9CED-451E-9C5F-AD9B571E6622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7840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35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76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66B8ED-9CED-451E-9C5F-AD9B571E6622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7156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66B8ED-9CED-451E-9C5F-AD9B571E6622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71271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E06782-174A-46AC-B009-974E4EA62A7E}" type="slidenum">
              <a:rPr lang="en-GB" altLang="en-US"/>
              <a:pPr>
                <a:spcBef>
                  <a:spcPct val="0"/>
                </a:spcBef>
              </a:pPr>
              <a:t>27</a:t>
            </a:fld>
            <a:endParaRPr lang="en-GB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6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586341-35DC-4EBC-9EB7-BACC9569A829}" type="slidenum">
              <a:rPr lang="en-GB" altLang="en-US"/>
              <a:pPr>
                <a:spcBef>
                  <a:spcPct val="0"/>
                </a:spcBef>
              </a:pPr>
              <a:t>28</a:t>
            </a:fld>
            <a:endParaRPr lang="en-GB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24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07C8D9-83CC-473B-A73A-E67D3476E9A6}" type="slidenum">
              <a:rPr lang="en-GB" altLang="en-US"/>
              <a:pPr>
                <a:spcBef>
                  <a:spcPct val="0"/>
                </a:spcBef>
              </a:pPr>
              <a:t>29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431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93A742-C4D7-4A0E-AEB8-B0A273773664}" type="slidenum">
              <a:rPr lang="en-GB" altLang="en-US"/>
              <a:pPr>
                <a:spcBef>
                  <a:spcPct val="0"/>
                </a:spcBef>
              </a:pPr>
              <a:t>30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914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07BCFA-13E6-4C5B-97E7-5C8B14E1EB95}" type="slidenum">
              <a:rPr lang="en-GB" altLang="en-US"/>
              <a:pPr>
                <a:spcBef>
                  <a:spcPct val="0"/>
                </a:spcBef>
              </a:pPr>
              <a:t>31</a:t>
            </a:fld>
            <a:endParaRPr lang="en-GB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47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B1D1D3-F73E-4E5B-B607-346A9669339D}" type="slidenum">
              <a:rPr lang="en-GB" altLang="en-US"/>
              <a:pPr>
                <a:spcBef>
                  <a:spcPct val="0"/>
                </a:spcBef>
              </a:pPr>
              <a:t>32</a:t>
            </a:fld>
            <a:endParaRPr lang="en-GB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76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5F1290-5B62-4068-836E-2FC7F628775E}" type="slidenum">
              <a:rPr lang="en-GB" altLang="en-US"/>
              <a:pPr>
                <a:spcBef>
                  <a:spcPct val="0"/>
                </a:spcBef>
              </a:pPr>
              <a:t>33</a:t>
            </a:fld>
            <a:endParaRPr lang="en-GB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14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75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2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01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7740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910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3367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187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B60347-B352-488C-9921-60E0545F2A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259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2B03D-115C-40C5-8F2A-3287E2D84CC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261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52C0C-4763-45C2-885E-90BD90DFDA9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37569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B96F4-D735-4F5B-9109-564A9475645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81683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E7756-48CA-4876-9BA2-23E70924343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5618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FEF1E-CF68-4EA5-BB26-AD8B780FD85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0147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D3860-498A-4731-97A5-1E2C6FF327B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85187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BACCD-5435-4F9E-91CF-DAB637E97EC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827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5BECA-8CEC-46AE-AB4B-0260EE90233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796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DB268C-DE3A-48AB-A13C-F2D78F231C5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239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42DAE-678A-46DF-BED6-0D84F98BE21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8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6A3B6-4A6D-4FED-BBD5-4A2028E00EC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314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7DF14-EDC5-4815-B5F0-EADF3DE4C56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303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B265254A-072E-4FA7-ACC6-6B8D9C0263D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1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magazine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6900" y="1552575"/>
            <a:ext cx="8291513" cy="1470025"/>
          </a:xfrm>
        </p:spPr>
        <p:txBody>
          <a:bodyPr/>
          <a:lstStyle/>
          <a:p>
            <a:pPr eaLnBrk="1" hangingPunct="1"/>
            <a:r>
              <a:rPr lang="ja-JP" altLang="en-US" dirty="0"/>
              <a:t>とどけ！光呪文の杖！</a:t>
            </a:r>
            <a:endParaRPr lang="en-GB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47725" y="2647950"/>
            <a:ext cx="6221413" cy="1752600"/>
          </a:xfrm>
        </p:spPr>
        <p:txBody>
          <a:bodyPr/>
          <a:lstStyle/>
          <a:p>
            <a:pPr algn="l" eaLnBrk="1" hangingPunct="1"/>
            <a:r>
              <a:rPr lang="ja-JP" altLang="en-US" sz="3600" i="1" dirty="0"/>
              <a:t>親子プログラミング教室</a:t>
            </a:r>
            <a:endParaRPr lang="en-GB" altLang="en-US" sz="3600" i="1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23843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lang="ja-JP" altLang="en-US" sz="3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8C76300-7F7A-5BAB-4AE8-0962B574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327856"/>
            <a:ext cx="7975600" cy="5288964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13E4144-AF23-445B-9A03-99D1439AFB91}"/>
              </a:ext>
            </a:extLst>
          </p:cNvPr>
          <p:cNvSpPr/>
          <p:nvPr/>
        </p:nvSpPr>
        <p:spPr>
          <a:xfrm>
            <a:off x="937755" y="942508"/>
            <a:ext cx="1958108" cy="721080"/>
          </a:xfrm>
          <a:prstGeom prst="wedgeRoundRectCallout">
            <a:avLst>
              <a:gd name="adj1" fmla="val 35893"/>
              <a:gd name="adj2" fmla="val 64298"/>
              <a:gd name="adj3" fmla="val 16667"/>
            </a:avLst>
          </a:prstGeom>
          <a:solidFill>
            <a:srgbClr val="3739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 rtl="0">
              <a:defRPr lang="ja-jp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うごかすプログラムをいれるばしょ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EEC0C2BE-ABA7-4656-9120-1584C089163D}"/>
              </a:ext>
            </a:extLst>
          </p:cNvPr>
          <p:cNvSpPr/>
          <p:nvPr/>
        </p:nvSpPr>
        <p:spPr>
          <a:xfrm>
            <a:off x="4356100" y="3158695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rgbClr val="9BBB59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 rtl="0">
              <a:defRPr lang="ja-jp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つかっていない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751EFD2-A3F1-69DE-2DEE-FAD5A7B64DE8}"/>
              </a:ext>
            </a:extLst>
          </p:cNvPr>
          <p:cNvSpPr/>
          <p:nvPr/>
        </p:nvSpPr>
        <p:spPr>
          <a:xfrm>
            <a:off x="4670799" y="1795312"/>
            <a:ext cx="3057151" cy="895927"/>
          </a:xfrm>
          <a:prstGeom prst="rect">
            <a:avLst/>
          </a:prstGeom>
          <a:solidFill>
            <a:srgbClr val="156645">
              <a:lumMod val="40000"/>
              <a:lumOff val="60000"/>
              <a:alpha val="30000"/>
            </a:srgbClr>
          </a:solidFill>
          <a:ln w="63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pic>
        <p:nvPicPr>
          <p:cNvPr id="8" name="Picture 2" descr="マウスのイラスト（コンピューター）">
            <a:extLst>
              <a:ext uri="{FF2B5EF4-FFF2-40B4-BE49-F238E27FC236}">
                <a16:creationId xmlns:a16="http://schemas.microsoft.com/office/drawing/2014/main" id="{26221803-578C-A31E-E23E-4029BA0B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rgbClr val="C050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51" y="1795312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1D806594-DB60-0EE9-2F5D-7219C3FAD480}"/>
              </a:ext>
            </a:extLst>
          </p:cNvPr>
          <p:cNvSpPr/>
          <p:nvPr/>
        </p:nvSpPr>
        <p:spPr>
          <a:xfrm>
            <a:off x="3552452" y="1663588"/>
            <a:ext cx="1302497" cy="332238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1060122-9508-D895-D780-DBFF4A806C02}"/>
              </a:ext>
            </a:extLst>
          </p:cNvPr>
          <p:cNvSpPr/>
          <p:nvPr/>
        </p:nvSpPr>
        <p:spPr>
          <a:xfrm>
            <a:off x="1161543" y="2578839"/>
            <a:ext cx="2086616" cy="721080"/>
          </a:xfrm>
          <a:prstGeom prst="wedgeRoundRectCallout">
            <a:avLst>
              <a:gd name="adj1" fmla="val 43279"/>
              <a:gd name="adj2" fmla="val -81364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</p:spTree>
    <p:extLst>
      <p:ext uri="{BB962C8B-B14F-4D97-AF65-F5344CB8AC3E}">
        <p14:creationId xmlns:p14="http://schemas.microsoft.com/office/powerpoint/2010/main" val="346858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93BFB21-79BC-CB3B-8FE0-6A2C2F50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9" y="1056808"/>
            <a:ext cx="8017148" cy="53523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23843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lang="ja-JP" altLang="en-US" sz="3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1060122-9508-D895-D780-DBFF4A806C02}"/>
              </a:ext>
            </a:extLst>
          </p:cNvPr>
          <p:cNvSpPr/>
          <p:nvPr/>
        </p:nvSpPr>
        <p:spPr>
          <a:xfrm>
            <a:off x="1161543" y="2578839"/>
            <a:ext cx="2086616" cy="721080"/>
          </a:xfrm>
          <a:prstGeom prst="wedgeRoundRectCallout">
            <a:avLst>
              <a:gd name="adj1" fmla="val 43279"/>
              <a:gd name="adj2" fmla="val -81364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</p:spTree>
    <p:extLst>
      <p:ext uri="{BB962C8B-B14F-4D97-AF65-F5344CB8AC3E}">
        <p14:creationId xmlns:p14="http://schemas.microsoft.com/office/powerpoint/2010/main" val="17659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93BFB21-79BC-CB3B-8FE0-6A2C2F50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9" y="1056808"/>
            <a:ext cx="8017148" cy="53523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23843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lang="ja-JP" altLang="en-US" sz="3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9E2D8EF3-0315-A812-A5BC-74F5C907FAC2}"/>
              </a:ext>
            </a:extLst>
          </p:cNvPr>
          <p:cNvSpPr/>
          <p:nvPr/>
        </p:nvSpPr>
        <p:spPr>
          <a:xfrm>
            <a:off x="2219090" y="5080112"/>
            <a:ext cx="2198316" cy="721080"/>
          </a:xfrm>
          <a:prstGeom prst="wedgeRoundRectCallout">
            <a:avLst>
              <a:gd name="adj1" fmla="val -39033"/>
              <a:gd name="adj2" fmla="val 73385"/>
              <a:gd name="adj3" fmla="val 16667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マイクロビットに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ダウンロード！</a:t>
            </a:r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2D027082-AD3F-8DCA-18A8-413C6B8AABC1}"/>
              </a:ext>
            </a:extLst>
          </p:cNvPr>
          <p:cNvSpPr/>
          <p:nvPr/>
        </p:nvSpPr>
        <p:spPr>
          <a:xfrm rot="17136177">
            <a:off x="326705" y="3908592"/>
            <a:ext cx="3662289" cy="456840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 cap="flat" cmpd="sng" algn="ctr">
            <a:solidFill>
              <a:srgbClr val="8064A2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2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3F92C4A-B5B4-E89A-16C5-20549499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568101"/>
            <a:ext cx="8166100" cy="5980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23843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lang="ja-JP" altLang="en-US" sz="3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1060122-9508-D895-D780-DBFF4A806C02}"/>
              </a:ext>
            </a:extLst>
          </p:cNvPr>
          <p:cNvSpPr/>
          <p:nvPr/>
        </p:nvSpPr>
        <p:spPr>
          <a:xfrm>
            <a:off x="539750" y="1823189"/>
            <a:ext cx="2086616" cy="412011"/>
          </a:xfrm>
          <a:prstGeom prst="wedgeRoundRectCallout">
            <a:avLst>
              <a:gd name="adj1" fmla="val 52713"/>
              <a:gd name="adj2" fmla="val -70797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46AD58A8-254A-B01D-24BB-1A2553264C3D}"/>
              </a:ext>
            </a:extLst>
          </p:cNvPr>
          <p:cNvSpPr/>
          <p:nvPr/>
        </p:nvSpPr>
        <p:spPr>
          <a:xfrm>
            <a:off x="539750" y="3016165"/>
            <a:ext cx="2086616" cy="412011"/>
          </a:xfrm>
          <a:prstGeom prst="wedgeRoundRectCallout">
            <a:avLst>
              <a:gd name="adj1" fmla="val 52713"/>
              <a:gd name="adj2" fmla="val -70797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6B3FD24D-AFB8-AEAD-D947-7FB8C0320454}"/>
              </a:ext>
            </a:extLst>
          </p:cNvPr>
          <p:cNvSpPr/>
          <p:nvPr/>
        </p:nvSpPr>
        <p:spPr>
          <a:xfrm>
            <a:off x="539750" y="4209141"/>
            <a:ext cx="2086616" cy="412011"/>
          </a:xfrm>
          <a:prstGeom prst="wedgeRoundRectCallout">
            <a:avLst>
              <a:gd name="adj1" fmla="val 52713"/>
              <a:gd name="adj2" fmla="val -70797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76E612F-E066-9BB7-D5FD-629D34DABF18}"/>
              </a:ext>
            </a:extLst>
          </p:cNvPr>
          <p:cNvSpPr/>
          <p:nvPr/>
        </p:nvSpPr>
        <p:spPr>
          <a:xfrm>
            <a:off x="539750" y="5504541"/>
            <a:ext cx="2086616" cy="412011"/>
          </a:xfrm>
          <a:prstGeom prst="wedgeRoundRectCallout">
            <a:avLst>
              <a:gd name="adj1" fmla="val 52713"/>
              <a:gd name="adj2" fmla="val -70797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408178D-04A1-1E55-C109-D2C25B7FFBC3}"/>
              </a:ext>
            </a:extLst>
          </p:cNvPr>
          <p:cNvSpPr/>
          <p:nvPr/>
        </p:nvSpPr>
        <p:spPr>
          <a:xfrm>
            <a:off x="3311290" y="5916552"/>
            <a:ext cx="2198316" cy="721080"/>
          </a:xfrm>
          <a:prstGeom prst="wedgeRoundRectCallout">
            <a:avLst>
              <a:gd name="adj1" fmla="val -54342"/>
              <a:gd name="adj2" fmla="val -10274"/>
              <a:gd name="adj3" fmla="val 16667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マイクロビットに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ダウンロード！</a:t>
            </a:r>
          </a:p>
        </p:txBody>
      </p:sp>
    </p:spTree>
    <p:extLst>
      <p:ext uri="{BB962C8B-B14F-4D97-AF65-F5344CB8AC3E}">
        <p14:creationId xmlns:p14="http://schemas.microsoft.com/office/powerpoint/2010/main" val="119847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3852" y="2863726"/>
            <a:ext cx="8532948" cy="1314450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じっさいに光信号</a:t>
            </a:r>
            <a:br>
              <a:rPr lang="en-US" altLang="ja-JP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を送ってみよう！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17882B8-EB84-4233-BA81-F7FC5DF11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59" b="18345"/>
          <a:stretch/>
        </p:blipFill>
        <p:spPr>
          <a:xfrm>
            <a:off x="4001080" y="1430778"/>
            <a:ext cx="4999412" cy="437448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24C7AE5-8D56-8547-BC0F-F64A2EC5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14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5570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2991"/>
            <a:ext cx="7543800" cy="595613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やってみてどうだった？</a:t>
            </a:r>
            <a:endParaRPr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15</a:t>
            </a:fld>
            <a:endParaRPr lang="ja-JP" altLang="en-US" noProof="0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065B9A3D-B44E-9A3A-1919-6E39CDB428C1}"/>
              </a:ext>
            </a:extLst>
          </p:cNvPr>
          <p:cNvSpPr txBox="1">
            <a:spLocks/>
          </p:cNvSpPr>
          <p:nvPr/>
        </p:nvSpPr>
        <p:spPr bwMode="auto">
          <a:xfrm>
            <a:off x="641350" y="1246636"/>
            <a:ext cx="7361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あ</a:t>
            </a: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16DC0FEF-8BA8-E18B-F8D2-48D65388D43D}"/>
              </a:ext>
            </a:extLst>
          </p:cNvPr>
          <p:cNvSpPr txBox="1">
            <a:spLocks/>
          </p:cNvSpPr>
          <p:nvPr/>
        </p:nvSpPr>
        <p:spPr bwMode="auto">
          <a:xfrm>
            <a:off x="571747" y="2435631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aiueo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あいうえお</a:t>
            </a: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99D15253-C22B-CCD6-8C23-A600294C7795}"/>
              </a:ext>
            </a:extLst>
          </p:cNvPr>
          <p:cNvSpPr txBox="1">
            <a:spLocks/>
          </p:cNvSpPr>
          <p:nvPr/>
        </p:nvSpPr>
        <p:spPr bwMode="auto">
          <a:xfrm>
            <a:off x="571747" y="3941307"/>
            <a:ext cx="2133353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konnitiha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こんにちは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44137CED-083D-5E46-650E-ACA604929AEF}"/>
              </a:ext>
            </a:extLst>
          </p:cNvPr>
          <p:cNvSpPr txBox="1">
            <a:spLocks/>
          </p:cNvSpPr>
          <p:nvPr/>
        </p:nvSpPr>
        <p:spPr bwMode="auto">
          <a:xfrm>
            <a:off x="641350" y="5369774"/>
            <a:ext cx="632423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mukasimukasiosziisanntoobaasanngaimasita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むかしむかしおじいさんとおばあさんがいました</a:t>
            </a:r>
          </a:p>
        </p:txBody>
      </p:sp>
    </p:spTree>
    <p:extLst>
      <p:ext uri="{BB962C8B-B14F-4D97-AF65-F5344CB8AC3E}">
        <p14:creationId xmlns:p14="http://schemas.microsoft.com/office/powerpoint/2010/main" val="228501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2991"/>
            <a:ext cx="7543800" cy="595613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やってみてどうだった？</a:t>
            </a:r>
            <a:endParaRPr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EC694F9D-B4FF-4CA0-9DD0-D0C3ABB8EF36}"/>
              </a:ext>
            </a:extLst>
          </p:cNvPr>
          <p:cNvSpPr/>
          <p:nvPr/>
        </p:nvSpPr>
        <p:spPr>
          <a:xfrm>
            <a:off x="5142789" y="1688325"/>
            <a:ext cx="3645581" cy="1404531"/>
          </a:xfrm>
          <a:prstGeom prst="wedgeRoundRectCallout">
            <a:avLst>
              <a:gd name="adj1" fmla="val -47560"/>
              <a:gd name="adj2" fmla="val 75350"/>
              <a:gd name="adj3" fmla="val 16667"/>
            </a:avLst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文字の長さで光り方がかわった！</a:t>
            </a:r>
            <a:endParaRPr kumimoji="1" lang="en-US" altLang="ja-JP" sz="2700" kern="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16</a:t>
            </a:fld>
            <a:endParaRPr lang="ja-JP" altLang="en-US" noProof="0" dirty="0"/>
          </a:p>
        </p:txBody>
      </p:sp>
      <p:sp>
        <p:nvSpPr>
          <p:cNvPr id="5" name="矢印: 左右 4">
            <a:extLst>
              <a:ext uri="{FF2B5EF4-FFF2-40B4-BE49-F238E27FC236}">
                <a16:creationId xmlns:a16="http://schemas.microsoft.com/office/drawing/2014/main" id="{30AD72DB-722F-5FF1-11B7-634743BAF2A0}"/>
              </a:ext>
            </a:extLst>
          </p:cNvPr>
          <p:cNvSpPr/>
          <p:nvPr/>
        </p:nvSpPr>
        <p:spPr>
          <a:xfrm>
            <a:off x="641350" y="1230884"/>
            <a:ext cx="78105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065B9A3D-B44E-9A3A-1919-6E39CDB428C1}"/>
              </a:ext>
            </a:extLst>
          </p:cNvPr>
          <p:cNvSpPr txBox="1">
            <a:spLocks/>
          </p:cNvSpPr>
          <p:nvPr/>
        </p:nvSpPr>
        <p:spPr bwMode="auto">
          <a:xfrm>
            <a:off x="641350" y="1246636"/>
            <a:ext cx="7361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あ</a:t>
            </a:r>
          </a:p>
        </p:txBody>
      </p:sp>
      <p:sp>
        <p:nvSpPr>
          <p:cNvPr id="13" name="矢印: 左右 12">
            <a:extLst>
              <a:ext uri="{FF2B5EF4-FFF2-40B4-BE49-F238E27FC236}">
                <a16:creationId xmlns:a16="http://schemas.microsoft.com/office/drawing/2014/main" id="{23C88396-8337-2261-BA50-75C17D44BEF3}"/>
              </a:ext>
            </a:extLst>
          </p:cNvPr>
          <p:cNvSpPr/>
          <p:nvPr/>
        </p:nvSpPr>
        <p:spPr>
          <a:xfrm>
            <a:off x="641350" y="2351937"/>
            <a:ext cx="214630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16DC0FEF-8BA8-E18B-F8D2-48D65388D43D}"/>
              </a:ext>
            </a:extLst>
          </p:cNvPr>
          <p:cNvSpPr txBox="1">
            <a:spLocks/>
          </p:cNvSpPr>
          <p:nvPr/>
        </p:nvSpPr>
        <p:spPr bwMode="auto">
          <a:xfrm>
            <a:off x="571747" y="2435631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aiueo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あいうえお</a:t>
            </a:r>
          </a:p>
        </p:txBody>
      </p:sp>
      <p:sp>
        <p:nvSpPr>
          <p:cNvPr id="15" name="矢印: 左右 14">
            <a:extLst>
              <a:ext uri="{FF2B5EF4-FFF2-40B4-BE49-F238E27FC236}">
                <a16:creationId xmlns:a16="http://schemas.microsoft.com/office/drawing/2014/main" id="{32688437-B97B-A707-49F6-87F8481BFF35}"/>
              </a:ext>
            </a:extLst>
          </p:cNvPr>
          <p:cNvSpPr/>
          <p:nvPr/>
        </p:nvSpPr>
        <p:spPr>
          <a:xfrm>
            <a:off x="641350" y="3732158"/>
            <a:ext cx="454025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99D15253-C22B-CCD6-8C23-A600294C7795}"/>
              </a:ext>
            </a:extLst>
          </p:cNvPr>
          <p:cNvSpPr txBox="1">
            <a:spLocks/>
          </p:cNvSpPr>
          <p:nvPr/>
        </p:nvSpPr>
        <p:spPr bwMode="auto">
          <a:xfrm>
            <a:off x="571747" y="3941307"/>
            <a:ext cx="2133353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konnitiha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こんにちは</a:t>
            </a:r>
          </a:p>
        </p:txBody>
      </p:sp>
      <p:sp>
        <p:nvSpPr>
          <p:cNvPr id="17" name="矢印: 左右 16">
            <a:extLst>
              <a:ext uri="{FF2B5EF4-FFF2-40B4-BE49-F238E27FC236}">
                <a16:creationId xmlns:a16="http://schemas.microsoft.com/office/drawing/2014/main" id="{F5E68EB5-BF2B-1332-76E2-23058DBB304F}"/>
              </a:ext>
            </a:extLst>
          </p:cNvPr>
          <p:cNvSpPr/>
          <p:nvPr/>
        </p:nvSpPr>
        <p:spPr>
          <a:xfrm>
            <a:off x="641350" y="5195704"/>
            <a:ext cx="890905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44137CED-083D-5E46-650E-ACA604929AEF}"/>
              </a:ext>
            </a:extLst>
          </p:cNvPr>
          <p:cNvSpPr txBox="1">
            <a:spLocks/>
          </p:cNvSpPr>
          <p:nvPr/>
        </p:nvSpPr>
        <p:spPr bwMode="auto">
          <a:xfrm>
            <a:off x="641350" y="5369774"/>
            <a:ext cx="632423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mukasimukasiosziisanntoobaasanngaimasita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むかしむかしおじいさんとおばあさんがいました</a:t>
            </a:r>
          </a:p>
        </p:txBody>
      </p:sp>
    </p:spTree>
    <p:extLst>
      <p:ext uri="{BB962C8B-B14F-4D97-AF65-F5344CB8AC3E}">
        <p14:creationId xmlns:p14="http://schemas.microsoft.com/office/powerpoint/2010/main" val="372082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2991"/>
            <a:ext cx="7543800" cy="595613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やってみてどうだった？</a:t>
            </a:r>
            <a:endParaRPr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困る男性のイラスト | かわいいフリー素材集 いらすとや">
            <a:extLst>
              <a:ext uri="{FF2B5EF4-FFF2-40B4-BE49-F238E27FC236}">
                <a16:creationId xmlns:a16="http://schemas.microsoft.com/office/drawing/2014/main" id="{E2F35310-D7CB-4ECE-9B80-51DA420A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7" y="1970839"/>
            <a:ext cx="3242738" cy="360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EC694F9D-B4FF-4CA0-9DD0-D0C3ABB8EF36}"/>
              </a:ext>
            </a:extLst>
          </p:cNvPr>
          <p:cNvSpPr/>
          <p:nvPr/>
        </p:nvSpPr>
        <p:spPr>
          <a:xfrm>
            <a:off x="2475818" y="1279479"/>
            <a:ext cx="3645581" cy="1404531"/>
          </a:xfrm>
          <a:prstGeom prst="wedgeRoundRectCallout">
            <a:avLst>
              <a:gd name="adj1" fmla="val -47560"/>
              <a:gd name="adj2" fmla="val 75350"/>
              <a:gd name="adj3" fmla="val 16667"/>
            </a:avLst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ピカピカしてる</a:t>
            </a:r>
            <a:endParaRPr kumimoji="1" lang="en-US" altLang="ja-JP" sz="2700" kern="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けどなにしてるか</a:t>
            </a:r>
            <a:endParaRPr kumimoji="1" lang="en-US" altLang="ja-JP" sz="2700" kern="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わからない</a:t>
            </a:r>
            <a:r>
              <a:rPr kumimoji="1" lang="en-US" altLang="ja-JP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……</a:t>
            </a:r>
            <a:endParaRPr kumimoji="1" lang="ja-JP" altLang="en-US" sz="2700" kern="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A81919DF-166C-4667-8078-71078F99ED56}"/>
              </a:ext>
            </a:extLst>
          </p:cNvPr>
          <p:cNvSpPr/>
          <p:nvPr/>
        </p:nvSpPr>
        <p:spPr>
          <a:xfrm>
            <a:off x="6300192" y="3711321"/>
            <a:ext cx="2459900" cy="766723"/>
          </a:xfrm>
          <a:prstGeom prst="wedgeRoundRectCallout">
            <a:avLst>
              <a:gd name="adj1" fmla="val -51027"/>
              <a:gd name="adj2" fmla="val 68346"/>
              <a:gd name="adj3" fmla="val 16667"/>
            </a:avLst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どうしよう？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17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1547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受光器に光をあててみよう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18</a:t>
            </a:fld>
            <a:endParaRPr lang="ja-JP" altLang="en-US" noProof="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586BCC2-B775-4EF6-23EF-551CCB68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98" y="4282689"/>
            <a:ext cx="2572468" cy="20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FFD6C2-8941-907C-98EA-95EE750D87B2}"/>
              </a:ext>
            </a:extLst>
          </p:cNvPr>
          <p:cNvSpPr/>
          <p:nvPr/>
        </p:nvSpPr>
        <p:spPr>
          <a:xfrm>
            <a:off x="3987799" y="2977301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</a:t>
            </a:r>
          </a:p>
        </p:txBody>
      </p:sp>
      <p:sp>
        <p:nvSpPr>
          <p:cNvPr id="7" name="稲妻 6">
            <a:extLst>
              <a:ext uri="{FF2B5EF4-FFF2-40B4-BE49-F238E27FC236}">
                <a16:creationId xmlns:a16="http://schemas.microsoft.com/office/drawing/2014/main" id="{F890E751-E254-D67A-05D9-43A953AA106E}"/>
              </a:ext>
            </a:extLst>
          </p:cNvPr>
          <p:cNvSpPr/>
          <p:nvPr/>
        </p:nvSpPr>
        <p:spPr>
          <a:xfrm>
            <a:off x="4796218" y="4376778"/>
            <a:ext cx="1788642" cy="1206500"/>
          </a:xfrm>
          <a:prstGeom prst="lightningBolt">
            <a:avLst/>
          </a:prstGeom>
          <a:solidFill>
            <a:srgbClr val="FBF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42F4996F-20CB-6236-17B4-7AF0557BA5F2}"/>
              </a:ext>
            </a:extLst>
          </p:cNvPr>
          <p:cNvSpPr txBox="1">
            <a:spLocks/>
          </p:cNvSpPr>
          <p:nvPr/>
        </p:nvSpPr>
        <p:spPr bwMode="auto">
          <a:xfrm>
            <a:off x="7061694" y="3229519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aiueo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あいうえお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8B2905A-9580-6CD4-8963-542184F69853}"/>
              </a:ext>
            </a:extLst>
          </p:cNvPr>
          <p:cNvSpPr/>
          <p:nvPr/>
        </p:nvSpPr>
        <p:spPr>
          <a:xfrm>
            <a:off x="342899" y="3174151"/>
            <a:ext cx="1485901" cy="9025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杖</a:t>
            </a:r>
          </a:p>
        </p:txBody>
      </p:sp>
      <p:sp>
        <p:nvSpPr>
          <p:cNvPr id="20" name="稲妻 19">
            <a:extLst>
              <a:ext uri="{FF2B5EF4-FFF2-40B4-BE49-F238E27FC236}">
                <a16:creationId xmlns:a16="http://schemas.microsoft.com/office/drawing/2014/main" id="{009EE861-7494-5E83-F4C9-AADAA5F13E9F}"/>
              </a:ext>
            </a:extLst>
          </p:cNvPr>
          <p:cNvSpPr/>
          <p:nvPr/>
        </p:nvSpPr>
        <p:spPr>
          <a:xfrm rot="19332158">
            <a:off x="1819591" y="3000228"/>
            <a:ext cx="1788642" cy="1206500"/>
          </a:xfrm>
          <a:prstGeom prst="lightningBolt">
            <a:avLst/>
          </a:prstGeom>
          <a:solidFill>
            <a:srgbClr val="FBF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631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受光器に光をあててみよう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19</a:t>
            </a:fld>
            <a:endParaRPr lang="ja-JP" altLang="en-US" noProof="0" dirty="0"/>
          </a:p>
        </p:txBody>
      </p:sp>
      <p:pic>
        <p:nvPicPr>
          <p:cNvPr id="8" name="図 7" descr="図形&#10;&#10;中程度の精度で自動的に生成された説明">
            <a:extLst>
              <a:ext uri="{FF2B5EF4-FFF2-40B4-BE49-F238E27FC236}">
                <a16:creationId xmlns:a16="http://schemas.microsoft.com/office/drawing/2014/main" id="{8E6F1B2F-45C2-5716-D93A-4D9A9CDE8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603375"/>
            <a:ext cx="6007100" cy="450532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EC998CA-AF0D-A9F8-0866-6375AB12BF71}"/>
              </a:ext>
            </a:extLst>
          </p:cNvPr>
          <p:cNvSpPr/>
          <p:nvPr/>
        </p:nvSpPr>
        <p:spPr>
          <a:xfrm>
            <a:off x="520699" y="855853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受光機①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96096AF-62C3-A037-E5C9-A55A5A9909FC}"/>
              </a:ext>
            </a:extLst>
          </p:cNvPr>
          <p:cNvSpPr/>
          <p:nvPr/>
        </p:nvSpPr>
        <p:spPr>
          <a:xfrm>
            <a:off x="7207249" y="899181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受光機②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2CC0B0-5BFF-6728-C3B7-6E4D95BFCA0C}"/>
              </a:ext>
            </a:extLst>
          </p:cNvPr>
          <p:cNvSpPr/>
          <p:nvPr/>
        </p:nvSpPr>
        <p:spPr>
          <a:xfrm>
            <a:off x="520699" y="5279477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受光機③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EB0724-15F5-E018-8CA0-3A38171E6292}"/>
              </a:ext>
            </a:extLst>
          </p:cNvPr>
          <p:cNvSpPr/>
          <p:nvPr/>
        </p:nvSpPr>
        <p:spPr>
          <a:xfrm>
            <a:off x="7207248" y="5245208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受光機④</a:t>
            </a:r>
          </a:p>
        </p:txBody>
      </p:sp>
    </p:spTree>
    <p:extLst>
      <p:ext uri="{BB962C8B-B14F-4D97-AF65-F5344CB8AC3E}">
        <p14:creationId xmlns:p14="http://schemas.microsoft.com/office/powerpoint/2010/main" val="12743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/>
              <a:t>今日の内容</a:t>
            </a:r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4650"/>
            <a:ext cx="8229600" cy="4525963"/>
          </a:xfrm>
        </p:spPr>
        <p:txBody>
          <a:bodyPr/>
          <a:lstStyle/>
          <a:p>
            <a:pPr eaLnBrk="1" hangingPunct="1"/>
            <a:r>
              <a:rPr lang="ja-JP" altLang="en-US"/>
              <a:t>自己紹介</a:t>
            </a:r>
            <a:endParaRPr lang="en-US" altLang="ja-JP"/>
          </a:p>
          <a:p>
            <a:pPr eaLnBrk="1" hangingPunct="1"/>
            <a:r>
              <a:rPr lang="ja-JP" altLang="en-US"/>
              <a:t>オリエンテーション</a:t>
            </a:r>
            <a:endParaRPr lang="en-US" altLang="ja-JP"/>
          </a:p>
          <a:p>
            <a:pPr marL="0" indent="0" eaLnBrk="1" hangingPunct="1">
              <a:buNone/>
            </a:pPr>
            <a:r>
              <a:rPr lang="en-US" altLang="en-US" sz="2400"/>
              <a:t>	</a:t>
            </a:r>
            <a:r>
              <a:rPr lang="en-US" altLang="ja-JP" sz="2400"/>
              <a:t>-</a:t>
            </a:r>
            <a:r>
              <a:rPr lang="ja-JP" altLang="en-US" sz="2400"/>
              <a:t>光の性質（直進、レンズ）</a:t>
            </a:r>
            <a:endParaRPr lang="en-US" altLang="ja-JP" sz="2400"/>
          </a:p>
          <a:p>
            <a:pPr marL="0" indent="0" eaLnBrk="1" hangingPunct="1">
              <a:buNone/>
            </a:pPr>
            <a:r>
              <a:rPr lang="en-US" altLang="en-US" sz="2400"/>
              <a:t>	</a:t>
            </a:r>
            <a:r>
              <a:rPr lang="en-US" altLang="ja-JP" sz="2400"/>
              <a:t>-</a:t>
            </a:r>
            <a:r>
              <a:rPr lang="ja-JP" altLang="en-US" sz="2400"/>
              <a:t>光通信の基礎</a:t>
            </a:r>
            <a:endParaRPr lang="en-US" altLang="en-US" sz="2400"/>
          </a:p>
          <a:p>
            <a:pPr eaLnBrk="1" hangingPunct="1"/>
            <a:r>
              <a:rPr lang="ja-JP" altLang="en-US"/>
              <a:t>作る</a:t>
            </a:r>
            <a:endParaRPr lang="en-US" altLang="ja-JP"/>
          </a:p>
          <a:p>
            <a:pPr eaLnBrk="1" hangingPunct="1"/>
            <a:r>
              <a:rPr lang="ja-JP" altLang="en-US"/>
              <a:t>動かす</a:t>
            </a:r>
            <a:endParaRPr lang="en-US" altLang="ja-JP"/>
          </a:p>
          <a:p>
            <a:pPr eaLnBrk="1" hangingPunct="1"/>
            <a:r>
              <a:rPr lang="ja-JP" altLang="en-US"/>
              <a:t>考える</a:t>
            </a:r>
            <a:endParaRPr lang="en-US" altLang="ja-JP"/>
          </a:p>
          <a:p>
            <a:pPr eaLnBrk="1" hangingPunct="1"/>
            <a:r>
              <a:rPr lang="ja-JP" altLang="en-US"/>
              <a:t>応用</a:t>
            </a:r>
            <a:endParaRPr lang="en-US" altLang="en-US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73777"/>
            <a:ext cx="7543800" cy="404074"/>
          </a:xfrm>
        </p:spPr>
        <p:txBody>
          <a:bodyPr rtlCol="0"/>
          <a:lstStyle/>
          <a:p>
            <a:pPr rtl="0"/>
            <a:r>
              <a:rPr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やってみよう！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20</a:t>
            </a:fld>
            <a:endParaRPr lang="ja-JP" altLang="en-US" noProof="0" dirty="0"/>
          </a:p>
        </p:txBody>
      </p:sp>
      <p:sp>
        <p:nvSpPr>
          <p:cNvPr id="17" name="矢印: 左右 16">
            <a:extLst>
              <a:ext uri="{FF2B5EF4-FFF2-40B4-BE49-F238E27FC236}">
                <a16:creationId xmlns:a16="http://schemas.microsoft.com/office/drawing/2014/main" id="{F5E68EB5-BF2B-1332-76E2-23058DBB304F}"/>
              </a:ext>
            </a:extLst>
          </p:cNvPr>
          <p:cNvSpPr/>
          <p:nvPr/>
        </p:nvSpPr>
        <p:spPr>
          <a:xfrm>
            <a:off x="603250" y="3219795"/>
            <a:ext cx="138430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44137CED-083D-5E46-650E-ACA604929AEF}"/>
              </a:ext>
            </a:extLst>
          </p:cNvPr>
          <p:cNvSpPr txBox="1">
            <a:spLocks/>
          </p:cNvSpPr>
          <p:nvPr/>
        </p:nvSpPr>
        <p:spPr bwMode="auto">
          <a:xfrm>
            <a:off x="603250" y="3671604"/>
            <a:ext cx="6324230" cy="73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mukasimukasi</a:t>
            </a:r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osziisanntoobaasanngaimasita</a:t>
            </a:r>
            <a:endParaRPr lang="en-US" altLang="ja-JP" sz="1800" b="1" kern="0" dirty="0">
              <a:solidFill>
                <a:schemeClr val="accent6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むかしむかし</a:t>
            </a:r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おじいさんとおばあさんがいました</a:t>
            </a: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80F1FA11-3236-519A-A46C-F25AF27CE2E7}"/>
              </a:ext>
            </a:extLst>
          </p:cNvPr>
          <p:cNvSpPr txBox="1">
            <a:spLocks/>
          </p:cNvSpPr>
          <p:nvPr/>
        </p:nvSpPr>
        <p:spPr bwMode="auto">
          <a:xfrm>
            <a:off x="603250" y="2648466"/>
            <a:ext cx="6324230" cy="52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②さいしょだけあててみよう</a:t>
            </a:r>
          </a:p>
        </p:txBody>
      </p:sp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D580CA1B-BBF3-0AA0-8FD2-D8D3A24BAD0A}"/>
              </a:ext>
            </a:extLst>
          </p:cNvPr>
          <p:cNvSpPr/>
          <p:nvPr/>
        </p:nvSpPr>
        <p:spPr>
          <a:xfrm>
            <a:off x="2032000" y="3219795"/>
            <a:ext cx="4178300" cy="481751"/>
          </a:xfrm>
          <a:prstGeom prst="leftRightArrow">
            <a:avLst/>
          </a:prstGeom>
          <a:solidFill>
            <a:schemeClr val="accent6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E2A5CB22-680F-C022-B3C1-ED0EE386E7F7}"/>
              </a:ext>
            </a:extLst>
          </p:cNvPr>
          <p:cNvSpPr/>
          <p:nvPr/>
        </p:nvSpPr>
        <p:spPr>
          <a:xfrm>
            <a:off x="4864100" y="1281613"/>
            <a:ext cx="138430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691441AF-F566-B22B-79AD-4852A488A9F7}"/>
              </a:ext>
            </a:extLst>
          </p:cNvPr>
          <p:cNvSpPr txBox="1">
            <a:spLocks/>
          </p:cNvSpPr>
          <p:nvPr/>
        </p:nvSpPr>
        <p:spPr bwMode="auto">
          <a:xfrm>
            <a:off x="603250" y="1887961"/>
            <a:ext cx="6324230" cy="66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mukasimukasiosziisannto</a:t>
            </a:r>
            <a:r>
              <a:rPr lang="en-US" altLang="ja-JP" sz="1800" b="1" kern="0" dirty="0" err="1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obaasanngaimasita</a:t>
            </a:r>
            <a:endParaRPr lang="en-US" altLang="ja-JP" sz="1800" b="1" kern="0" dirty="0">
              <a:solidFill>
                <a:schemeClr val="accent6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むかしむかしおじいさんと</a:t>
            </a:r>
            <a:r>
              <a:rPr lang="ja-JP" altLang="en-US" sz="1800" b="1" kern="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おばあさんがいました</a:t>
            </a: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38B3903E-E67D-CEC3-D892-083F10F78DEC}"/>
              </a:ext>
            </a:extLst>
          </p:cNvPr>
          <p:cNvSpPr txBox="1">
            <a:spLocks/>
          </p:cNvSpPr>
          <p:nvPr/>
        </p:nvSpPr>
        <p:spPr bwMode="auto">
          <a:xfrm>
            <a:off x="603250" y="703250"/>
            <a:ext cx="6324230" cy="52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①さいごだけあててみよう</a:t>
            </a:r>
          </a:p>
        </p:txBody>
      </p:sp>
      <p:sp>
        <p:nvSpPr>
          <p:cNvPr id="24" name="矢印: 左右 23">
            <a:extLst>
              <a:ext uri="{FF2B5EF4-FFF2-40B4-BE49-F238E27FC236}">
                <a16:creationId xmlns:a16="http://schemas.microsoft.com/office/drawing/2014/main" id="{C33F65D9-1706-716D-8CB7-1D169FAD5922}"/>
              </a:ext>
            </a:extLst>
          </p:cNvPr>
          <p:cNvSpPr/>
          <p:nvPr/>
        </p:nvSpPr>
        <p:spPr>
          <a:xfrm>
            <a:off x="685800" y="1281614"/>
            <a:ext cx="4178300" cy="481751"/>
          </a:xfrm>
          <a:prstGeom prst="leftRightArrow">
            <a:avLst/>
          </a:prstGeom>
          <a:solidFill>
            <a:schemeClr val="accent6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左右 24">
            <a:extLst>
              <a:ext uri="{FF2B5EF4-FFF2-40B4-BE49-F238E27FC236}">
                <a16:creationId xmlns:a16="http://schemas.microsoft.com/office/drawing/2014/main" id="{484A2A84-2EF4-BC09-0CF5-57C4E96A348F}"/>
              </a:ext>
            </a:extLst>
          </p:cNvPr>
          <p:cNvSpPr/>
          <p:nvPr/>
        </p:nvSpPr>
        <p:spPr>
          <a:xfrm>
            <a:off x="2705100" y="5192401"/>
            <a:ext cx="154342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タイトル 1">
            <a:extLst>
              <a:ext uri="{FF2B5EF4-FFF2-40B4-BE49-F238E27FC236}">
                <a16:creationId xmlns:a16="http://schemas.microsoft.com/office/drawing/2014/main" id="{64409CF4-2DCB-ED85-58B2-7AC8DB091C52}"/>
              </a:ext>
            </a:extLst>
          </p:cNvPr>
          <p:cNvSpPr txBox="1">
            <a:spLocks/>
          </p:cNvSpPr>
          <p:nvPr/>
        </p:nvSpPr>
        <p:spPr bwMode="auto">
          <a:xfrm>
            <a:off x="641350" y="5644210"/>
            <a:ext cx="6324230" cy="73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mukasimukasi</a:t>
            </a:r>
            <a:r>
              <a:rPr lang="en-US" altLang="ja-JP" sz="1800" b="1" kern="0" dirty="0" err="1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osziisannto</a:t>
            </a:r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obaasanngaimasita</a:t>
            </a:r>
            <a:endParaRPr lang="en-US" altLang="ja-JP" sz="1800" b="1" kern="0" dirty="0">
              <a:solidFill>
                <a:schemeClr val="accent6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むかしむかし</a:t>
            </a:r>
            <a:r>
              <a:rPr lang="ja-JP" altLang="en-US" sz="1800" b="1" kern="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おじいさんと</a:t>
            </a:r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おばあさんがいました</a:t>
            </a:r>
          </a:p>
        </p:txBody>
      </p:sp>
      <p:sp>
        <p:nvSpPr>
          <p:cNvPr id="27" name="タイトル 1">
            <a:extLst>
              <a:ext uri="{FF2B5EF4-FFF2-40B4-BE49-F238E27FC236}">
                <a16:creationId xmlns:a16="http://schemas.microsoft.com/office/drawing/2014/main" id="{6529C562-8098-869B-03BE-E5FD43EB73C9}"/>
              </a:ext>
            </a:extLst>
          </p:cNvPr>
          <p:cNvSpPr txBox="1">
            <a:spLocks/>
          </p:cNvSpPr>
          <p:nvPr/>
        </p:nvSpPr>
        <p:spPr bwMode="auto">
          <a:xfrm>
            <a:off x="641350" y="4621072"/>
            <a:ext cx="6324230" cy="52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③とちゅうだけあててみよう</a:t>
            </a:r>
          </a:p>
        </p:txBody>
      </p:sp>
      <p:sp>
        <p:nvSpPr>
          <p:cNvPr id="28" name="矢印: 左右 27">
            <a:extLst>
              <a:ext uri="{FF2B5EF4-FFF2-40B4-BE49-F238E27FC236}">
                <a16:creationId xmlns:a16="http://schemas.microsoft.com/office/drawing/2014/main" id="{CFFD2CD6-69F6-AA3E-6B86-236A88AE8276}"/>
              </a:ext>
            </a:extLst>
          </p:cNvPr>
          <p:cNvSpPr/>
          <p:nvPr/>
        </p:nvSpPr>
        <p:spPr>
          <a:xfrm>
            <a:off x="4273550" y="5192401"/>
            <a:ext cx="1974850" cy="481751"/>
          </a:xfrm>
          <a:prstGeom prst="leftRightArrow">
            <a:avLst/>
          </a:prstGeom>
          <a:solidFill>
            <a:schemeClr val="accent6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左右 28">
            <a:extLst>
              <a:ext uri="{FF2B5EF4-FFF2-40B4-BE49-F238E27FC236}">
                <a16:creationId xmlns:a16="http://schemas.microsoft.com/office/drawing/2014/main" id="{CD83C217-F1C1-3A33-3BE1-AD5C6E730F58}"/>
              </a:ext>
            </a:extLst>
          </p:cNvPr>
          <p:cNvSpPr/>
          <p:nvPr/>
        </p:nvSpPr>
        <p:spPr>
          <a:xfrm>
            <a:off x="685800" y="5184057"/>
            <a:ext cx="1974850" cy="481751"/>
          </a:xfrm>
          <a:prstGeom prst="leftRightArrow">
            <a:avLst/>
          </a:prstGeom>
          <a:solidFill>
            <a:schemeClr val="accent6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3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3F92C4A-B5B4-E89A-16C5-20549499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568101"/>
            <a:ext cx="8166100" cy="5980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1286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自分で文字を送ってみよう！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408178D-04A1-1E55-C109-D2C25B7FFBC3}"/>
              </a:ext>
            </a:extLst>
          </p:cNvPr>
          <p:cNvSpPr/>
          <p:nvPr/>
        </p:nvSpPr>
        <p:spPr>
          <a:xfrm>
            <a:off x="430584" y="5215609"/>
            <a:ext cx="2198316" cy="721080"/>
          </a:xfrm>
          <a:prstGeom prst="wedgeRoundRectCallout">
            <a:avLst>
              <a:gd name="adj1" fmla="val -3214"/>
              <a:gd name="adj2" fmla="val 68982"/>
              <a:gd name="adj3" fmla="val 16667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マイクロビットに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ダウンロード！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562C40E-43DA-3F0A-7D6D-569C54901346}"/>
              </a:ext>
            </a:extLst>
          </p:cNvPr>
          <p:cNvSpPr/>
          <p:nvPr/>
        </p:nvSpPr>
        <p:spPr>
          <a:xfrm>
            <a:off x="4572000" y="1320800"/>
            <a:ext cx="596900" cy="462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967938E-6229-1569-699E-A994DC754084}"/>
              </a:ext>
            </a:extLst>
          </p:cNvPr>
          <p:cNvSpPr/>
          <p:nvPr/>
        </p:nvSpPr>
        <p:spPr>
          <a:xfrm>
            <a:off x="4686300" y="2568331"/>
            <a:ext cx="596900" cy="462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29ABD30-4255-8388-B79B-2D88CD492E88}"/>
              </a:ext>
            </a:extLst>
          </p:cNvPr>
          <p:cNvSpPr/>
          <p:nvPr/>
        </p:nvSpPr>
        <p:spPr>
          <a:xfrm>
            <a:off x="4768850" y="3827407"/>
            <a:ext cx="908050" cy="462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1AEA2EA8-B2F9-D437-5B46-73E41612F104}"/>
              </a:ext>
            </a:extLst>
          </p:cNvPr>
          <p:cNvSpPr/>
          <p:nvPr/>
        </p:nvSpPr>
        <p:spPr>
          <a:xfrm>
            <a:off x="6261100" y="1320800"/>
            <a:ext cx="2343150" cy="721080"/>
          </a:xfrm>
          <a:prstGeom prst="wedgeRoundRectCallout">
            <a:avLst>
              <a:gd name="adj1" fmla="val -95213"/>
              <a:gd name="adj2" fmla="val -41736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A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ボタンで送信する文字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A0154570-DC76-E3C0-CC75-DC7593370558}"/>
              </a:ext>
            </a:extLst>
          </p:cNvPr>
          <p:cNvSpPr/>
          <p:nvPr/>
        </p:nvSpPr>
        <p:spPr>
          <a:xfrm>
            <a:off x="2628900" y="935555"/>
            <a:ext cx="850900" cy="595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92CFB4DA-EBB7-6B55-235B-D33098A654B2}"/>
              </a:ext>
            </a:extLst>
          </p:cNvPr>
          <p:cNvSpPr/>
          <p:nvPr/>
        </p:nvSpPr>
        <p:spPr>
          <a:xfrm>
            <a:off x="2565400" y="2203848"/>
            <a:ext cx="850900" cy="595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FA26C120-3B83-2F8B-4F3D-BA78099F416D}"/>
              </a:ext>
            </a:extLst>
          </p:cNvPr>
          <p:cNvSpPr/>
          <p:nvPr/>
        </p:nvSpPr>
        <p:spPr>
          <a:xfrm>
            <a:off x="2628900" y="3426182"/>
            <a:ext cx="850900" cy="595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C981745C-93CB-54A0-88D1-9C81EC76B21F}"/>
              </a:ext>
            </a:extLst>
          </p:cNvPr>
          <p:cNvSpPr/>
          <p:nvPr/>
        </p:nvSpPr>
        <p:spPr>
          <a:xfrm>
            <a:off x="2628900" y="4728857"/>
            <a:ext cx="850900" cy="595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06E9C031-7CA9-817D-7F67-6682AA36BDB2}"/>
              </a:ext>
            </a:extLst>
          </p:cNvPr>
          <p:cNvSpPr/>
          <p:nvPr/>
        </p:nvSpPr>
        <p:spPr>
          <a:xfrm>
            <a:off x="6261100" y="2598695"/>
            <a:ext cx="2343150" cy="721080"/>
          </a:xfrm>
          <a:prstGeom prst="wedgeRoundRectCallout">
            <a:avLst>
              <a:gd name="adj1" fmla="val -87083"/>
              <a:gd name="adj2" fmla="val -36452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ja-JP" sz="1400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B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ボタンで送信する文字</a:t>
            </a: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5E4E1EBE-A22E-9C47-1CCB-0F976E49C5DF}"/>
              </a:ext>
            </a:extLst>
          </p:cNvPr>
          <p:cNvSpPr/>
          <p:nvPr/>
        </p:nvSpPr>
        <p:spPr>
          <a:xfrm>
            <a:off x="6261100" y="3870496"/>
            <a:ext cx="2343150" cy="721080"/>
          </a:xfrm>
          <a:prstGeom prst="wedgeRoundRectCallout">
            <a:avLst>
              <a:gd name="adj1" fmla="val -73262"/>
              <a:gd name="adj2" fmla="val -30288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ja-JP" sz="1400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A+B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ボタンで送信する文字</a:t>
            </a: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913AE663-8FF4-0B4F-EE24-8CBAC0495E5D}"/>
              </a:ext>
            </a:extLst>
          </p:cNvPr>
          <p:cNvSpPr/>
          <p:nvPr/>
        </p:nvSpPr>
        <p:spPr>
          <a:xfrm>
            <a:off x="6261100" y="5537200"/>
            <a:ext cx="2343150" cy="721080"/>
          </a:xfrm>
          <a:prstGeom prst="wedgeRoundRectCallout">
            <a:avLst>
              <a:gd name="adj1" fmla="val -70823"/>
              <a:gd name="adj2" fmla="val -45259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タッチセンサで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送信する文字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47C71F0-8182-1905-65F5-3AB05DD812ED}"/>
              </a:ext>
            </a:extLst>
          </p:cNvPr>
          <p:cNvSpPr/>
          <p:nvPr/>
        </p:nvSpPr>
        <p:spPr>
          <a:xfrm>
            <a:off x="4168774" y="5093339"/>
            <a:ext cx="3609975" cy="462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8479D8-6681-5358-8E72-9861DB038067}"/>
              </a:ext>
            </a:extLst>
          </p:cNvPr>
          <p:cNvSpPr/>
          <p:nvPr/>
        </p:nvSpPr>
        <p:spPr>
          <a:xfrm>
            <a:off x="3259136" y="6171748"/>
            <a:ext cx="5429250" cy="566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注意！</a:t>
            </a:r>
            <a:endParaRPr kumimoji="1" lang="en-US" altLang="ja-JP" dirty="0">
              <a:solidFill>
                <a:schemeClr val="accent6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使える文字はアルファベット</a:t>
            </a:r>
            <a:r>
              <a:rPr kumimoji="1" lang="en-US" altLang="ja-JP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dirty="0" err="1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a~z</a:t>
            </a:r>
            <a:r>
              <a:rPr kumimoji="1" lang="en-US" altLang="ja-JP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のみです</a:t>
            </a:r>
            <a:endParaRPr kumimoji="1" lang="en-US" altLang="ja-JP" dirty="0">
              <a:solidFill>
                <a:schemeClr val="accent6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03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いろいろな言葉で話させてみよう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22</a:t>
            </a:fld>
            <a:endParaRPr lang="ja-JP" altLang="en-US" noProof="0" dirty="0"/>
          </a:p>
        </p:txBody>
      </p:sp>
      <p:pic>
        <p:nvPicPr>
          <p:cNvPr id="8" name="図 7" descr="図形&#10;&#10;中程度の精度で自動的に生成された説明">
            <a:extLst>
              <a:ext uri="{FF2B5EF4-FFF2-40B4-BE49-F238E27FC236}">
                <a16:creationId xmlns:a16="http://schemas.microsoft.com/office/drawing/2014/main" id="{8E6F1B2F-45C2-5716-D93A-4D9A9CDE8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603375"/>
            <a:ext cx="6007100" cy="450532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EC998CA-AF0D-A9F8-0866-6375AB12BF71}"/>
              </a:ext>
            </a:extLst>
          </p:cNvPr>
          <p:cNvSpPr/>
          <p:nvPr/>
        </p:nvSpPr>
        <p:spPr>
          <a:xfrm>
            <a:off x="520699" y="855853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受光機①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96096AF-62C3-A037-E5C9-A55A5A9909FC}"/>
              </a:ext>
            </a:extLst>
          </p:cNvPr>
          <p:cNvSpPr/>
          <p:nvPr/>
        </p:nvSpPr>
        <p:spPr>
          <a:xfrm>
            <a:off x="7207249" y="899181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受光機②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2CC0B0-5BFF-6728-C3B7-6E4D95BFCA0C}"/>
              </a:ext>
            </a:extLst>
          </p:cNvPr>
          <p:cNvSpPr/>
          <p:nvPr/>
        </p:nvSpPr>
        <p:spPr>
          <a:xfrm>
            <a:off x="520699" y="5279477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受光機③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EB0724-15F5-E018-8CA0-3A38171E6292}"/>
              </a:ext>
            </a:extLst>
          </p:cNvPr>
          <p:cNvSpPr/>
          <p:nvPr/>
        </p:nvSpPr>
        <p:spPr>
          <a:xfrm>
            <a:off x="7207248" y="5245208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受光機④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313837A-DF15-669C-9D08-C740C01E9A4B}"/>
              </a:ext>
            </a:extLst>
          </p:cNvPr>
          <p:cNvSpPr txBox="1">
            <a:spLocks/>
          </p:cNvSpPr>
          <p:nvPr/>
        </p:nvSpPr>
        <p:spPr bwMode="auto">
          <a:xfrm>
            <a:off x="2407144" y="2114550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18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日本語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6B7E0FF-CF42-AFE8-E154-45FA5D6C7CC3}"/>
              </a:ext>
            </a:extLst>
          </p:cNvPr>
          <p:cNvSpPr txBox="1">
            <a:spLocks/>
          </p:cNvSpPr>
          <p:nvPr/>
        </p:nvSpPr>
        <p:spPr bwMode="auto">
          <a:xfrm>
            <a:off x="5492999" y="1974536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18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韓国語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7C12ED19-2CED-8CB0-F790-49C9081C2558}"/>
              </a:ext>
            </a:extLst>
          </p:cNvPr>
          <p:cNvSpPr txBox="1">
            <a:spLocks/>
          </p:cNvSpPr>
          <p:nvPr/>
        </p:nvSpPr>
        <p:spPr bwMode="auto">
          <a:xfrm>
            <a:off x="2407144" y="4292600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18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イギリス</a:t>
            </a:r>
            <a:endParaRPr lang="en-US" altLang="ja-JP" sz="1800" b="1" kern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8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英語</a:t>
            </a: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9149B29E-3879-EDED-5325-97902B9320F7}"/>
              </a:ext>
            </a:extLst>
          </p:cNvPr>
          <p:cNvSpPr txBox="1">
            <a:spLocks/>
          </p:cNvSpPr>
          <p:nvPr/>
        </p:nvSpPr>
        <p:spPr bwMode="auto">
          <a:xfrm>
            <a:off x="5598018" y="4338541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18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スペイン語</a:t>
            </a:r>
          </a:p>
        </p:txBody>
      </p:sp>
    </p:spTree>
    <p:extLst>
      <p:ext uri="{BB962C8B-B14F-4D97-AF65-F5344CB8AC3E}">
        <p14:creationId xmlns:p14="http://schemas.microsoft.com/office/powerpoint/2010/main" val="4456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73777"/>
            <a:ext cx="7543800" cy="404074"/>
          </a:xfrm>
        </p:spPr>
        <p:txBody>
          <a:bodyPr rtlCol="0"/>
          <a:lstStyle/>
          <a:p>
            <a:pPr rtl="0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文字バトルゲームしよう！ルールせつめい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23</a:t>
            </a:fld>
            <a:endParaRPr lang="ja-JP" altLang="en-US" noProof="0" dirty="0"/>
          </a:p>
        </p:txBody>
      </p:sp>
      <p:sp>
        <p:nvSpPr>
          <p:cNvPr id="26" name="タイトル 1">
            <a:extLst>
              <a:ext uri="{FF2B5EF4-FFF2-40B4-BE49-F238E27FC236}">
                <a16:creationId xmlns:a16="http://schemas.microsoft.com/office/drawing/2014/main" id="{64409CF4-2DCB-ED85-58B2-7AC8DB091C52}"/>
              </a:ext>
            </a:extLst>
          </p:cNvPr>
          <p:cNvSpPr txBox="1">
            <a:spLocks/>
          </p:cNvSpPr>
          <p:nvPr/>
        </p:nvSpPr>
        <p:spPr bwMode="auto">
          <a:xfrm>
            <a:off x="641350" y="5644210"/>
            <a:ext cx="6324230" cy="73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mukasimukasi</a:t>
            </a:r>
            <a:r>
              <a:rPr lang="en-US" altLang="ja-JP" sz="1800" b="1" kern="0" dirty="0" err="1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osziisannto</a:t>
            </a:r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obaasanngaimasita</a:t>
            </a:r>
            <a:endParaRPr lang="en-US" altLang="ja-JP" sz="1800" b="1" kern="0" dirty="0">
              <a:solidFill>
                <a:schemeClr val="accent6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むかしむかし</a:t>
            </a:r>
            <a:r>
              <a:rPr lang="ja-JP" altLang="en-US" sz="1800" b="1" kern="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おじいさんと</a:t>
            </a:r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おばあさんがいました</a:t>
            </a:r>
          </a:p>
        </p:txBody>
      </p:sp>
      <p:sp>
        <p:nvSpPr>
          <p:cNvPr id="27" name="タイトル 1">
            <a:extLst>
              <a:ext uri="{FF2B5EF4-FFF2-40B4-BE49-F238E27FC236}">
                <a16:creationId xmlns:a16="http://schemas.microsoft.com/office/drawing/2014/main" id="{6529C562-8098-869B-03BE-E5FD43EB73C9}"/>
              </a:ext>
            </a:extLst>
          </p:cNvPr>
          <p:cNvSpPr txBox="1">
            <a:spLocks/>
          </p:cNvSpPr>
          <p:nvPr/>
        </p:nvSpPr>
        <p:spPr bwMode="auto">
          <a:xfrm>
            <a:off x="641350" y="1178866"/>
            <a:ext cx="6324230" cy="179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れんしゅう（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ほんばん（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5DB023F7-6D09-1A90-FE00-390820E58D6F}"/>
              </a:ext>
            </a:extLst>
          </p:cNvPr>
          <p:cNvSpPr/>
          <p:nvPr/>
        </p:nvSpPr>
        <p:spPr>
          <a:xfrm>
            <a:off x="1092200" y="1739900"/>
            <a:ext cx="438150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34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受光器に光をあててみよう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24</a:t>
            </a:fld>
            <a:endParaRPr lang="ja-JP" altLang="en-US" noProof="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586BCC2-B775-4EF6-23EF-551CCB68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98" y="4282689"/>
            <a:ext cx="2572468" cy="20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FFD6C2-8941-907C-98EA-95EE750D87B2}"/>
              </a:ext>
            </a:extLst>
          </p:cNvPr>
          <p:cNvSpPr/>
          <p:nvPr/>
        </p:nvSpPr>
        <p:spPr>
          <a:xfrm>
            <a:off x="3987799" y="2977301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</a:t>
            </a:r>
          </a:p>
        </p:txBody>
      </p:sp>
      <p:sp>
        <p:nvSpPr>
          <p:cNvPr id="7" name="稲妻 6">
            <a:extLst>
              <a:ext uri="{FF2B5EF4-FFF2-40B4-BE49-F238E27FC236}">
                <a16:creationId xmlns:a16="http://schemas.microsoft.com/office/drawing/2014/main" id="{F890E751-E254-D67A-05D9-43A953AA106E}"/>
              </a:ext>
            </a:extLst>
          </p:cNvPr>
          <p:cNvSpPr/>
          <p:nvPr/>
        </p:nvSpPr>
        <p:spPr>
          <a:xfrm>
            <a:off x="4796218" y="4376778"/>
            <a:ext cx="1788642" cy="1206500"/>
          </a:xfrm>
          <a:prstGeom prst="lightningBolt">
            <a:avLst/>
          </a:prstGeom>
          <a:solidFill>
            <a:srgbClr val="FBF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8B2905A-9580-6CD4-8963-542184F69853}"/>
              </a:ext>
            </a:extLst>
          </p:cNvPr>
          <p:cNvSpPr/>
          <p:nvPr/>
        </p:nvSpPr>
        <p:spPr>
          <a:xfrm>
            <a:off x="342899" y="3174151"/>
            <a:ext cx="1485901" cy="9025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杖</a:t>
            </a:r>
          </a:p>
        </p:txBody>
      </p:sp>
      <p:sp>
        <p:nvSpPr>
          <p:cNvPr id="20" name="稲妻 19">
            <a:extLst>
              <a:ext uri="{FF2B5EF4-FFF2-40B4-BE49-F238E27FC236}">
                <a16:creationId xmlns:a16="http://schemas.microsoft.com/office/drawing/2014/main" id="{009EE861-7494-5E83-F4C9-AADAA5F13E9F}"/>
              </a:ext>
            </a:extLst>
          </p:cNvPr>
          <p:cNvSpPr/>
          <p:nvPr/>
        </p:nvSpPr>
        <p:spPr>
          <a:xfrm rot="19332158">
            <a:off x="1819591" y="3000228"/>
            <a:ext cx="1788642" cy="1206500"/>
          </a:xfrm>
          <a:prstGeom prst="lightningBolt">
            <a:avLst/>
          </a:prstGeom>
          <a:solidFill>
            <a:srgbClr val="FBF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76E3DF79-BD13-9CD9-CF8F-F006FBB4D1E3}"/>
              </a:ext>
            </a:extLst>
          </p:cNvPr>
          <p:cNvSpPr txBox="1">
            <a:spLocks/>
          </p:cNvSpPr>
          <p:nvPr/>
        </p:nvSpPr>
        <p:spPr bwMode="auto">
          <a:xfrm>
            <a:off x="6786992" y="3603478"/>
            <a:ext cx="2014109" cy="67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hi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→ヒ→火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410FC6C6-A58C-0BA9-0702-FADD40DE77C0}"/>
              </a:ext>
            </a:extLst>
          </p:cNvPr>
          <p:cNvSpPr txBox="1">
            <a:spLocks/>
          </p:cNvSpPr>
          <p:nvPr/>
        </p:nvSpPr>
        <p:spPr bwMode="auto">
          <a:xfrm>
            <a:off x="182314" y="2274841"/>
            <a:ext cx="1479920" cy="67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hi</a:t>
            </a:r>
            <a:endParaRPr lang="ja-JP" altLang="en-US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EFF7C86-630B-875B-3934-CE5F87FFC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2348861"/>
            <a:ext cx="1168456" cy="120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73777"/>
            <a:ext cx="7543800" cy="404074"/>
          </a:xfrm>
        </p:spPr>
        <p:txBody>
          <a:bodyPr rtlCol="0"/>
          <a:lstStyle/>
          <a:p>
            <a:pPr rtl="0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文字バトルゲームしよう！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25</a:t>
            </a:fld>
            <a:endParaRPr lang="ja-JP" altLang="en-US" noProof="0" dirty="0"/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412DA2EC-5646-4D7D-859B-7B12A299B24D}"/>
              </a:ext>
            </a:extLst>
          </p:cNvPr>
          <p:cNvSpPr txBox="1">
            <a:spLocks/>
          </p:cNvSpPr>
          <p:nvPr/>
        </p:nvSpPr>
        <p:spPr bwMode="auto">
          <a:xfrm>
            <a:off x="1345460" y="1412481"/>
            <a:ext cx="1479920" cy="67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火</a:t>
            </a:r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A0571D36-3ADC-EDB5-1533-F4C981CBBF71}"/>
              </a:ext>
            </a:extLst>
          </p:cNvPr>
          <p:cNvSpPr txBox="1">
            <a:spLocks/>
          </p:cNvSpPr>
          <p:nvPr/>
        </p:nvSpPr>
        <p:spPr bwMode="auto">
          <a:xfrm>
            <a:off x="-134460" y="3228043"/>
            <a:ext cx="1479920" cy="67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水</a:t>
            </a:r>
          </a:p>
        </p:txBody>
      </p:sp>
      <p:sp>
        <p:nvSpPr>
          <p:cNvPr id="33" name="タイトル 1">
            <a:extLst>
              <a:ext uri="{FF2B5EF4-FFF2-40B4-BE49-F238E27FC236}">
                <a16:creationId xmlns:a16="http://schemas.microsoft.com/office/drawing/2014/main" id="{10EF7C5C-CCA9-93FB-EDC3-980FA2E9B7CE}"/>
              </a:ext>
            </a:extLst>
          </p:cNvPr>
          <p:cNvSpPr txBox="1">
            <a:spLocks/>
          </p:cNvSpPr>
          <p:nvPr/>
        </p:nvSpPr>
        <p:spPr bwMode="auto">
          <a:xfrm>
            <a:off x="2742090" y="3257661"/>
            <a:ext cx="1479920" cy="67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木</a:t>
            </a:r>
          </a:p>
        </p:txBody>
      </p:sp>
      <p:sp>
        <p:nvSpPr>
          <p:cNvPr id="4" name="円弧 3">
            <a:extLst>
              <a:ext uri="{FF2B5EF4-FFF2-40B4-BE49-F238E27FC236}">
                <a16:creationId xmlns:a16="http://schemas.microsoft.com/office/drawing/2014/main" id="{F982DD09-1E10-DB9E-7783-679F8FB65FA2}"/>
              </a:ext>
            </a:extLst>
          </p:cNvPr>
          <p:cNvSpPr/>
          <p:nvPr/>
        </p:nvSpPr>
        <p:spPr>
          <a:xfrm>
            <a:off x="1431185" y="1653079"/>
            <a:ext cx="2069915" cy="2533649"/>
          </a:xfrm>
          <a:prstGeom prst="arc">
            <a:avLst>
              <a:gd name="adj1" fmla="val 16200000"/>
              <a:gd name="adj2" fmla="val 164152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E075AE70-7D0F-137A-F360-7A866B5B5236}"/>
              </a:ext>
            </a:extLst>
          </p:cNvPr>
          <p:cNvSpPr/>
          <p:nvPr/>
        </p:nvSpPr>
        <p:spPr>
          <a:xfrm rot="7760680">
            <a:off x="830302" y="1842198"/>
            <a:ext cx="2069915" cy="2533649"/>
          </a:xfrm>
          <a:prstGeom prst="arc">
            <a:avLst>
              <a:gd name="adj1" fmla="val 16200000"/>
              <a:gd name="adj2" fmla="val 164152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7AF3C594-0390-F417-CE7D-C8B78FE4A2D6}"/>
              </a:ext>
            </a:extLst>
          </p:cNvPr>
          <p:cNvSpPr/>
          <p:nvPr/>
        </p:nvSpPr>
        <p:spPr>
          <a:xfrm rot="15027352">
            <a:off x="907031" y="1414768"/>
            <a:ext cx="2069915" cy="2533649"/>
          </a:xfrm>
          <a:prstGeom prst="arc">
            <a:avLst>
              <a:gd name="adj1" fmla="val 16200000"/>
              <a:gd name="adj2" fmla="val 164152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A17484D0-DF17-1C4A-68CD-212D626365F0}"/>
              </a:ext>
            </a:extLst>
          </p:cNvPr>
          <p:cNvSpPr txBox="1">
            <a:spLocks/>
          </p:cNvSpPr>
          <p:nvPr/>
        </p:nvSpPr>
        <p:spPr bwMode="auto">
          <a:xfrm>
            <a:off x="3864980" y="1011577"/>
            <a:ext cx="4877096" cy="427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ルール①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hi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→火 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回こうげき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en-US" altLang="ja-JP" sz="24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honoo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→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回こうげき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↓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文字が長いほうが強い！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ルール②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en-US" altLang="ja-JP" sz="24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furo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ふろ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火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×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４回こうげき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水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×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４回こうげき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↓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ふくすうの意味のある言葉が強い！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ルール③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ぞくせいにあわせたこうげきをしよう！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251919-7EB2-CE7B-F145-D15A9CF4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24313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E9013A2-E253-FD6E-C952-D36449427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128" y="1324313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34A23A9-6D3A-43A9-3C70-90B2B9F20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57" y="1753768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412CC03-85D4-F635-3982-F40D37DA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85" y="1753768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F4633051-8A8C-B0E1-86A0-AE8A8EF35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30" y="1753768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C62B460-F543-6277-A575-6C2AA970C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58" y="1753768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A2FEE81-0A60-969C-2288-CC60B4E63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703" y="1738083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C980FD9C-52FF-38ED-9E73-BE418522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07" y="3903557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86C7FCB-7D33-0D9F-422F-A111DFA3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35" y="3903557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4F2DC52E-8431-2861-F156-1B0727019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880" y="3903557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8AFB444E-D23A-D2C1-383B-E6A86150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08" y="3903557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0A7A41-A1F9-2816-CB5D-03521452B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06" y="4356625"/>
            <a:ext cx="401893" cy="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94AB436C-80A3-5DAA-F10F-D39A852C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99" y="4358783"/>
            <a:ext cx="401893" cy="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EDDB9563-4804-E1F2-9F52-F597C1996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927" y="4333012"/>
            <a:ext cx="401893" cy="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7B31DE37-D5AD-E24D-21C2-5E3DDF27C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820" y="4333012"/>
            <a:ext cx="401893" cy="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8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73777"/>
            <a:ext cx="7543800" cy="404074"/>
          </a:xfrm>
        </p:spPr>
        <p:txBody>
          <a:bodyPr rtlCol="0"/>
          <a:lstStyle/>
          <a:p>
            <a:pPr rtl="0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文字バトルゲームしよう！　れんしゅう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26</a:t>
            </a:fld>
            <a:endParaRPr lang="ja-JP" altLang="en-US" noProof="0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A17484D0-DF17-1C4A-68CD-212D626365F0}"/>
              </a:ext>
            </a:extLst>
          </p:cNvPr>
          <p:cNvSpPr txBox="1">
            <a:spLocks/>
          </p:cNvSpPr>
          <p:nvPr/>
        </p:nvSpPr>
        <p:spPr bwMode="auto">
          <a:xfrm>
            <a:off x="2876550" y="2337763"/>
            <a:ext cx="6140450" cy="427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いまから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分間で杖にじゅもんを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ダウンロードしてゲームでためしてみよう！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どんな言葉がじゅもんになるかな？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一番長いじゅもんはなんだろう？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一番たくさんこうげきできることばはなにかな？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火・水・木のぜんぶのぞくせいのある言葉はあるかな？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DC1829-C91E-3EF2-40C4-1F7DBD87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4" y="782214"/>
            <a:ext cx="2837286" cy="28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88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Colour scheme</a:t>
            </a:r>
            <a:endParaRPr lang="en-US" alt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638550" y="2709863"/>
            <a:ext cx="827088" cy="6111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4714875" y="2709863"/>
            <a:ext cx="827088" cy="6111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2586038" y="4324350"/>
            <a:ext cx="827087" cy="611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654425" y="4324350"/>
            <a:ext cx="827088" cy="61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4722813" y="4324350"/>
            <a:ext cx="827087" cy="6111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5792788" y="4324350"/>
            <a:ext cx="827087" cy="61118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5775325" y="2709863"/>
            <a:ext cx="827088" cy="611187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2570163" y="2709863"/>
            <a:ext cx="827087" cy="6111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351088" y="2070100"/>
            <a:ext cx="1266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Background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3668713" y="1947863"/>
            <a:ext cx="7715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Text &amp;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Lines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4619625" y="2070100"/>
            <a:ext cx="10175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Shadows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5899150" y="1947863"/>
            <a:ext cx="5794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Title</a:t>
            </a:r>
            <a:br>
              <a:rPr lang="en-GB" altLang="en-US" sz="1600">
                <a:cs typeface="Arial" panose="020B0604020202020204" pitchFamily="34" charset="0"/>
              </a:rPr>
            </a:br>
            <a:r>
              <a:rPr lang="en-GB" altLang="en-US" sz="1600">
                <a:cs typeface="Arial" panose="020B0604020202020204" pitchFamily="34" charset="0"/>
              </a:rPr>
              <a:t>Text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2728913" y="3684588"/>
            <a:ext cx="542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Fills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3675063" y="3684588"/>
            <a:ext cx="804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Accent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4610100" y="3562350"/>
            <a:ext cx="1028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Accent &amp;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Hyperlink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5691188" y="3560763"/>
            <a:ext cx="1028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Followed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Hyperlink</a:t>
            </a:r>
            <a:endParaRPr lang="en-US" altLang="en-US" sz="160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Sample Graph (3 colours)</a:t>
            </a:r>
            <a:endParaRPr lang="en-US" altLang="en-US"/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1116013" y="1989138"/>
          <a:ext cx="6732587" cy="374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8296278" imgH="4609964" progId="MSGraph.Chart.8">
                  <p:embed followColorScheme="full"/>
                </p:oleObj>
              </mc:Choice>
              <mc:Fallback>
                <p:oleObj name="Chart" r:id="rId3" imgW="8296278" imgH="4609964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89138"/>
                        <a:ext cx="6732587" cy="374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accent1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Picture slide</a:t>
            </a:r>
            <a:endParaRPr lang="en-US" alt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73225"/>
            <a:ext cx="4027488" cy="4525963"/>
          </a:xfrm>
        </p:spPr>
        <p:txBody>
          <a:bodyPr/>
          <a:lstStyle/>
          <a:p>
            <a:pPr eaLnBrk="1" hangingPunct="1"/>
            <a:r>
              <a:rPr lang="en-GB" altLang="en-US"/>
              <a:t>Bullet 1</a:t>
            </a:r>
          </a:p>
          <a:p>
            <a:pPr eaLnBrk="1" hangingPunct="1"/>
            <a:r>
              <a:rPr lang="en-GB" altLang="en-US"/>
              <a:t>Bullet 2</a:t>
            </a:r>
            <a:endParaRPr lang="en-US" altLang="en-US"/>
          </a:p>
        </p:txBody>
      </p:sp>
      <p:pic>
        <p:nvPicPr>
          <p:cNvPr id="12292" name="Picture 4" descr="IMG_92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1749425"/>
            <a:ext cx="2582862" cy="32131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1775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先生の紹介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359959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Process Flow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731838" y="3279775"/>
            <a:ext cx="1376362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1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2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3</a:t>
            </a:r>
          </a:p>
          <a:p>
            <a:pPr eaLnBrk="1" hangingPunct="1">
              <a:spcBef>
                <a:spcPct val="0"/>
              </a:spcBef>
            </a:pPr>
            <a:endParaRPr lang="en-GB" altLang="en-US" sz="140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2266950" y="3279775"/>
            <a:ext cx="1376363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1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2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3</a:t>
            </a:r>
          </a:p>
          <a:p>
            <a:pPr eaLnBrk="1" hangingPunct="1">
              <a:spcBef>
                <a:spcPct val="0"/>
              </a:spcBef>
            </a:pPr>
            <a:endParaRPr lang="en-GB" altLang="en-US" sz="140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776663" y="3279775"/>
            <a:ext cx="1376362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1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2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3</a:t>
            </a:r>
          </a:p>
          <a:p>
            <a:pPr eaLnBrk="1" hangingPunct="1">
              <a:spcBef>
                <a:spcPct val="0"/>
              </a:spcBef>
            </a:pPr>
            <a:endParaRPr lang="en-GB" altLang="en-US" sz="140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5284788" y="3279775"/>
            <a:ext cx="1376362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1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2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3</a:t>
            </a:r>
          </a:p>
          <a:p>
            <a:pPr eaLnBrk="1" hangingPunct="1">
              <a:spcBef>
                <a:spcPct val="0"/>
              </a:spcBef>
            </a:pPr>
            <a:endParaRPr lang="en-GB" altLang="en-US" sz="140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6796088" y="3279775"/>
            <a:ext cx="1376362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1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2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3</a:t>
            </a:r>
          </a:p>
          <a:p>
            <a:pPr eaLnBrk="1" hangingPunct="1">
              <a:spcBef>
                <a:spcPct val="0"/>
              </a:spcBef>
            </a:pPr>
            <a:endParaRPr lang="en-GB" altLang="en-US" sz="140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2266950" y="1806575"/>
            <a:ext cx="1854200" cy="1270000"/>
          </a:xfrm>
          <a:custGeom>
            <a:avLst/>
            <a:gdLst>
              <a:gd name="T0" fmla="*/ 2147483647 w 1168"/>
              <a:gd name="T1" fmla="*/ 2147483647 h 800"/>
              <a:gd name="T2" fmla="*/ 2147483647 w 1168"/>
              <a:gd name="T3" fmla="*/ 0 h 800"/>
              <a:gd name="T4" fmla="*/ 0 w 1168"/>
              <a:gd name="T5" fmla="*/ 0 h 800"/>
              <a:gd name="T6" fmla="*/ 2147483647 w 1168"/>
              <a:gd name="T7" fmla="*/ 2147483647 h 800"/>
              <a:gd name="T8" fmla="*/ 2147483647 w 1168"/>
              <a:gd name="T9" fmla="*/ 2147483647 h 800"/>
              <a:gd name="T10" fmla="*/ 2147483647 w 1168"/>
              <a:gd name="T11" fmla="*/ 2147483647 h 800"/>
              <a:gd name="T12" fmla="*/ 0 w 1168"/>
              <a:gd name="T13" fmla="*/ 2147483647 h 800"/>
              <a:gd name="T14" fmla="*/ 2147483647 w 1168"/>
              <a:gd name="T15" fmla="*/ 2147483647 h 800"/>
              <a:gd name="T16" fmla="*/ 2147483647 w 1168"/>
              <a:gd name="T17" fmla="*/ 2147483647 h 800"/>
              <a:gd name="T18" fmla="*/ 2147483647 w 1168"/>
              <a:gd name="T19" fmla="*/ 2147483647 h 800"/>
              <a:gd name="T20" fmla="*/ 2147483647 w 1168"/>
              <a:gd name="T21" fmla="*/ 2147483647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4345" name="Freeform 9"/>
          <p:cNvSpPr>
            <a:spLocks/>
          </p:cNvSpPr>
          <p:nvPr/>
        </p:nvSpPr>
        <p:spPr bwMode="auto">
          <a:xfrm>
            <a:off x="731838" y="1806575"/>
            <a:ext cx="1898650" cy="1270000"/>
          </a:xfrm>
          <a:custGeom>
            <a:avLst/>
            <a:gdLst>
              <a:gd name="T0" fmla="*/ 2147483646 w 1196"/>
              <a:gd name="T1" fmla="*/ 2147483646 h 800"/>
              <a:gd name="T2" fmla="*/ 2147483646 w 1196"/>
              <a:gd name="T3" fmla="*/ 0 h 800"/>
              <a:gd name="T4" fmla="*/ 0 w 1196"/>
              <a:gd name="T5" fmla="*/ 0 h 800"/>
              <a:gd name="T6" fmla="*/ 0 w 1196"/>
              <a:gd name="T7" fmla="*/ 2147483646 h 800"/>
              <a:gd name="T8" fmla="*/ 2147483646 w 1196"/>
              <a:gd name="T9" fmla="*/ 2147483646 h 800"/>
              <a:gd name="T10" fmla="*/ 2147483646 w 1196"/>
              <a:gd name="T11" fmla="*/ 2147483646 h 800"/>
              <a:gd name="T12" fmla="*/ 2147483646 w 1196"/>
              <a:gd name="T13" fmla="*/ 2147483646 h 800"/>
              <a:gd name="T14" fmla="*/ 2147483646 w 1196"/>
              <a:gd name="T15" fmla="*/ 2147483646 h 8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96" h="800">
                <a:moveTo>
                  <a:pt x="1046" y="204"/>
                </a:moveTo>
                <a:lnTo>
                  <a:pt x="892" y="0"/>
                </a:lnTo>
                <a:lnTo>
                  <a:pt x="0" y="0"/>
                </a:lnTo>
                <a:lnTo>
                  <a:pt x="0" y="800"/>
                </a:lnTo>
                <a:lnTo>
                  <a:pt x="892" y="800"/>
                </a:lnTo>
                <a:lnTo>
                  <a:pt x="1046" y="596"/>
                </a:lnTo>
                <a:lnTo>
                  <a:pt x="1196" y="400"/>
                </a:lnTo>
                <a:lnTo>
                  <a:pt x="1046" y="2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6" name="Freeform 10"/>
          <p:cNvSpPr>
            <a:spLocks/>
          </p:cNvSpPr>
          <p:nvPr/>
        </p:nvSpPr>
        <p:spPr bwMode="auto">
          <a:xfrm>
            <a:off x="3776663" y="1806575"/>
            <a:ext cx="1854200" cy="1270000"/>
          </a:xfrm>
          <a:custGeom>
            <a:avLst/>
            <a:gdLst>
              <a:gd name="T0" fmla="*/ 2147483646 w 1168"/>
              <a:gd name="T1" fmla="*/ 2147483646 h 800"/>
              <a:gd name="T2" fmla="*/ 2147483646 w 1168"/>
              <a:gd name="T3" fmla="*/ 0 h 800"/>
              <a:gd name="T4" fmla="*/ 0 w 1168"/>
              <a:gd name="T5" fmla="*/ 0 h 800"/>
              <a:gd name="T6" fmla="*/ 2147483646 w 1168"/>
              <a:gd name="T7" fmla="*/ 2147483646 h 800"/>
              <a:gd name="T8" fmla="*/ 2147483646 w 1168"/>
              <a:gd name="T9" fmla="*/ 2147483646 h 800"/>
              <a:gd name="T10" fmla="*/ 2147483646 w 1168"/>
              <a:gd name="T11" fmla="*/ 2147483646 h 800"/>
              <a:gd name="T12" fmla="*/ 0 w 1168"/>
              <a:gd name="T13" fmla="*/ 2147483646 h 800"/>
              <a:gd name="T14" fmla="*/ 2147483646 w 1168"/>
              <a:gd name="T15" fmla="*/ 2147483646 h 800"/>
              <a:gd name="T16" fmla="*/ 2147483646 w 1168"/>
              <a:gd name="T17" fmla="*/ 2147483646 h 800"/>
              <a:gd name="T18" fmla="*/ 2147483646 w 1168"/>
              <a:gd name="T19" fmla="*/ 2147483646 h 800"/>
              <a:gd name="T20" fmla="*/ 2147483646 w 1168"/>
              <a:gd name="T21" fmla="*/ 2147483646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3" name="Freeform 11"/>
          <p:cNvSpPr>
            <a:spLocks/>
          </p:cNvSpPr>
          <p:nvPr/>
        </p:nvSpPr>
        <p:spPr bwMode="auto">
          <a:xfrm>
            <a:off x="5284788" y="1806575"/>
            <a:ext cx="1857375" cy="1270000"/>
          </a:xfrm>
          <a:custGeom>
            <a:avLst/>
            <a:gdLst>
              <a:gd name="T0" fmla="*/ 2147483647 w 1170"/>
              <a:gd name="T1" fmla="*/ 2147483647 h 800"/>
              <a:gd name="T2" fmla="*/ 2147483647 w 1170"/>
              <a:gd name="T3" fmla="*/ 0 h 800"/>
              <a:gd name="T4" fmla="*/ 0 w 1170"/>
              <a:gd name="T5" fmla="*/ 0 h 800"/>
              <a:gd name="T6" fmla="*/ 2147483647 w 1170"/>
              <a:gd name="T7" fmla="*/ 2147483647 h 800"/>
              <a:gd name="T8" fmla="*/ 2147483647 w 1170"/>
              <a:gd name="T9" fmla="*/ 2147483647 h 800"/>
              <a:gd name="T10" fmla="*/ 2147483647 w 1170"/>
              <a:gd name="T11" fmla="*/ 2147483647 h 800"/>
              <a:gd name="T12" fmla="*/ 0 w 1170"/>
              <a:gd name="T13" fmla="*/ 2147483647 h 800"/>
              <a:gd name="T14" fmla="*/ 2147483647 w 1170"/>
              <a:gd name="T15" fmla="*/ 2147483647 h 800"/>
              <a:gd name="T16" fmla="*/ 2147483647 w 1170"/>
              <a:gd name="T17" fmla="*/ 2147483647 h 800"/>
              <a:gd name="T18" fmla="*/ 2147483647 w 1170"/>
              <a:gd name="T19" fmla="*/ 2147483647 h 800"/>
              <a:gd name="T20" fmla="*/ 2147483647 w 1170"/>
              <a:gd name="T21" fmla="*/ 2147483647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70" h="800">
                <a:moveTo>
                  <a:pt x="1020" y="204"/>
                </a:moveTo>
                <a:lnTo>
                  <a:pt x="864" y="0"/>
                </a:lnTo>
                <a:lnTo>
                  <a:pt x="0" y="0"/>
                </a:lnTo>
                <a:lnTo>
                  <a:pt x="156" y="204"/>
                </a:lnTo>
                <a:lnTo>
                  <a:pt x="306" y="400"/>
                </a:lnTo>
                <a:lnTo>
                  <a:pt x="156" y="596"/>
                </a:lnTo>
                <a:lnTo>
                  <a:pt x="0" y="800"/>
                </a:lnTo>
                <a:lnTo>
                  <a:pt x="864" y="800"/>
                </a:lnTo>
                <a:lnTo>
                  <a:pt x="1020" y="596"/>
                </a:lnTo>
                <a:lnTo>
                  <a:pt x="1170" y="400"/>
                </a:lnTo>
                <a:lnTo>
                  <a:pt x="1020" y="2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4348" name="Freeform 12"/>
          <p:cNvSpPr>
            <a:spLocks/>
          </p:cNvSpPr>
          <p:nvPr/>
        </p:nvSpPr>
        <p:spPr bwMode="auto">
          <a:xfrm>
            <a:off x="6796088" y="1806575"/>
            <a:ext cx="1854200" cy="1270000"/>
          </a:xfrm>
          <a:custGeom>
            <a:avLst/>
            <a:gdLst>
              <a:gd name="T0" fmla="*/ 2147483646 w 1168"/>
              <a:gd name="T1" fmla="*/ 2147483646 h 800"/>
              <a:gd name="T2" fmla="*/ 2147483646 w 1168"/>
              <a:gd name="T3" fmla="*/ 0 h 800"/>
              <a:gd name="T4" fmla="*/ 0 w 1168"/>
              <a:gd name="T5" fmla="*/ 0 h 800"/>
              <a:gd name="T6" fmla="*/ 2147483646 w 1168"/>
              <a:gd name="T7" fmla="*/ 2147483646 h 800"/>
              <a:gd name="T8" fmla="*/ 2147483646 w 1168"/>
              <a:gd name="T9" fmla="*/ 2147483646 h 800"/>
              <a:gd name="T10" fmla="*/ 2147483646 w 1168"/>
              <a:gd name="T11" fmla="*/ 2147483646 h 800"/>
              <a:gd name="T12" fmla="*/ 0 w 1168"/>
              <a:gd name="T13" fmla="*/ 2147483646 h 800"/>
              <a:gd name="T14" fmla="*/ 2147483646 w 1168"/>
              <a:gd name="T15" fmla="*/ 2147483646 h 800"/>
              <a:gd name="T16" fmla="*/ 2147483646 w 1168"/>
              <a:gd name="T17" fmla="*/ 2147483646 h 800"/>
              <a:gd name="T18" fmla="*/ 2147483646 w 1168"/>
              <a:gd name="T19" fmla="*/ 2147483646 h 800"/>
              <a:gd name="T20" fmla="*/ 2147483646 w 1168"/>
              <a:gd name="T21" fmla="*/ 2147483646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2916238" y="225901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31875" y="2257425"/>
            <a:ext cx="895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4446588" y="22590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panose="020B0604020202020204" pitchFamily="34" charset="0"/>
              </a:rPr>
              <a:t>Build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5959475" y="2257425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panose="020B0604020202020204" pitchFamily="34" charset="0"/>
              </a:rPr>
              <a:t>Test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7366000" y="2259013"/>
            <a:ext cx="1073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panose="020B0604020202020204" pitchFamily="34" charset="0"/>
              </a:rPr>
              <a:t>Evaluate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Example of a table</a:t>
            </a:r>
            <a:endParaRPr lang="en-US" altLang="en-US"/>
          </a:p>
        </p:txBody>
      </p:sp>
      <p:graphicFrame>
        <p:nvGraphicFramePr>
          <p:cNvPr id="19459" name="Group 3"/>
          <p:cNvGraphicFramePr>
            <a:graphicFrameLocks noGrp="1"/>
          </p:cNvGraphicFramePr>
          <p:nvPr>
            <p:ph type="tbl" idx="1"/>
          </p:nvPr>
        </p:nvGraphicFramePr>
        <p:xfrm>
          <a:off x="1144588" y="1798638"/>
          <a:ext cx="7402512" cy="2959100"/>
        </p:xfrm>
        <a:graphic>
          <a:graphicData uri="http://schemas.openxmlformats.org/drawingml/2006/table">
            <a:tbl>
              <a:tblPr/>
              <a:tblGrid>
                <a:gridCol w="370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Title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Title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410" name="Text Box 29"/>
          <p:cNvSpPr txBox="1">
            <a:spLocks noChangeArrowheads="1"/>
          </p:cNvSpPr>
          <p:nvPr/>
        </p:nvSpPr>
        <p:spPr bwMode="auto">
          <a:xfrm>
            <a:off x="1169988" y="4938713"/>
            <a:ext cx="65293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cs typeface="Arial" panose="020B0604020202020204" pitchFamily="34" charset="0"/>
              </a:rPr>
              <a:t>Note:  </a:t>
            </a:r>
            <a:r>
              <a:rPr lang="en-GB" altLang="en-US" sz="1800">
                <a:cs typeface="Arial" panose="020B0604020202020204" pitchFamily="34" charset="0"/>
              </a:rPr>
              <a:t>PowerPoint does not allow you to have nice default tables - but you can cut and paste this one</a:t>
            </a:r>
            <a:endParaRPr lang="en-US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3375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Examples of default styles</a:t>
            </a:r>
            <a:endParaRPr lang="en-US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62125"/>
            <a:ext cx="4689475" cy="4525963"/>
          </a:xfrm>
          <a:noFill/>
        </p:spPr>
        <p:txBody>
          <a:bodyPr/>
          <a:lstStyle/>
          <a:p>
            <a:pPr eaLnBrk="1" hangingPunct="1"/>
            <a:r>
              <a:rPr lang="en-GB" altLang="en-US" sz="2800"/>
              <a:t>Text and lines are like this</a:t>
            </a:r>
          </a:p>
          <a:p>
            <a:pPr eaLnBrk="1" hangingPunct="1"/>
            <a:r>
              <a:rPr lang="en-GB" altLang="en-US" sz="2800" u="sng">
                <a:solidFill>
                  <a:schemeClr val="hlink"/>
                </a:solidFill>
              </a:rPr>
              <a:t>Hyperlinks like this</a:t>
            </a:r>
          </a:p>
          <a:p>
            <a:pPr eaLnBrk="1" hangingPunct="1"/>
            <a:r>
              <a:rPr lang="en-GB" altLang="en-US" sz="2800" u="sng">
                <a:solidFill>
                  <a:schemeClr val="folHlink"/>
                </a:solidFill>
              </a:rPr>
              <a:t>Visited hyperlinks like this</a:t>
            </a:r>
            <a:endParaRPr lang="en-US" altLang="en-US" sz="2800" u="sng">
              <a:solidFill>
                <a:schemeClr val="folHlink"/>
              </a:solidFill>
            </a:endParaRPr>
          </a:p>
        </p:txBody>
      </p:sp>
      <p:graphicFrame>
        <p:nvGraphicFramePr>
          <p:cNvPr id="21508" name="Group 4"/>
          <p:cNvGraphicFramePr>
            <a:graphicFrameLocks noGrp="1"/>
          </p:cNvGraphicFramePr>
          <p:nvPr>
            <p:ph sz="half" idx="2"/>
          </p:nvPr>
        </p:nvGraphicFramePr>
        <p:xfrm>
          <a:off x="5446713" y="1943100"/>
          <a:ext cx="3171825" cy="1735138"/>
        </p:xfrm>
        <a:graphic>
          <a:graphicData uri="http://schemas.openxmlformats.org/drawingml/2006/table">
            <a:tbl>
              <a:tblPr/>
              <a:tblGrid>
                <a:gridCol w="158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8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Table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1620838" y="4168775"/>
            <a:ext cx="2232025" cy="1368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panose="020B0604020202020204" pitchFamily="34" charset="0"/>
              </a:rPr>
              <a:t>Text box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4500563" y="4168775"/>
            <a:ext cx="2232025" cy="1368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panose="020B0604020202020204" pitchFamily="34" charset="0"/>
              </a:rPr>
              <a:t>Text box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panose="020B0604020202020204" pitchFamily="34" charset="0"/>
              </a:rPr>
              <a:t>With shadow</a:t>
            </a:r>
            <a:endParaRPr lang="en-US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33375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Use of templates</a:t>
            </a:r>
            <a:endParaRPr lang="en-US" altLang="en-US"/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150938" y="1504950"/>
            <a:ext cx="6950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>
                <a:cs typeface="Arial" panose="020B0604020202020204" pitchFamily="34" charset="0"/>
              </a:rPr>
              <a:t>You are free to use these templates for your personal and business presentations.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1150938" y="2933700"/>
            <a:ext cx="3409950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>
                <a:cs typeface="Arial" panose="020B0604020202020204" pitchFamily="34" charset="0"/>
              </a:rPr>
              <a:t>Do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1400">
                <a:cs typeface="Arial" panose="020B0604020202020204" pitchFamily="34" charset="0"/>
              </a:rPr>
              <a:t>Use these templates for your presentations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1400">
                <a:cs typeface="Arial" panose="020B0604020202020204" pitchFamily="34" charset="0"/>
              </a:rPr>
              <a:t>Display your presentation on a web site provided that it is not for the purpose of downloading the template.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1400">
                <a:cs typeface="Arial" panose="020B0604020202020204" pitchFamily="34" charset="0"/>
              </a:rPr>
              <a:t>If you like these templates, we would always appreciate a link back to our website.  Many thanks.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1400">
              <a:cs typeface="Arial" panose="020B0604020202020204" pitchFamily="34" charset="0"/>
            </a:endParaRP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495800" y="2933700"/>
            <a:ext cx="3640138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>
                <a:cs typeface="Arial" panose="020B0604020202020204" pitchFamily="34" charset="0"/>
              </a:rPr>
              <a:t>Don’t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û"/>
            </a:pPr>
            <a:r>
              <a:rPr lang="en-GB" altLang="en-US" sz="1400">
                <a:cs typeface="Arial" panose="020B0604020202020204" pitchFamily="34" charset="0"/>
              </a:rPr>
              <a:t>Resell or distribute these templates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û"/>
            </a:pPr>
            <a:r>
              <a:rPr lang="en-GB" altLang="en-US" sz="1400">
                <a:cs typeface="Arial" panose="020B0604020202020204" pitchFamily="34" charset="0"/>
              </a:rPr>
              <a:t>Put these templates on a website for download.  This includes uploading them onto file sharing networks like Slideshare, Myspace, Facebook, bit torrent etc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û"/>
            </a:pPr>
            <a:r>
              <a:rPr lang="en-GB" altLang="en-US" sz="1400">
                <a:cs typeface="Arial" panose="020B0604020202020204" pitchFamily="34" charset="0"/>
              </a:rPr>
              <a:t>Pass off any of our created content as your own work</a:t>
            </a:r>
            <a:endParaRPr lang="en-US" altLang="en-US" sz="1400">
              <a:cs typeface="Arial" panose="020B0604020202020204" pitchFamily="34" charset="0"/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042988" y="5216525"/>
            <a:ext cx="7164387" cy="1127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GB" sz="2000" b="1" dirty="0">
                <a:cs typeface="Arial" charset="0"/>
              </a:rPr>
              <a:t>You can find many more free PowerPoint templates on the Presentation Magazine website </a:t>
            </a:r>
            <a:r>
              <a:rPr lang="en-GB" sz="2000" b="1" dirty="0">
                <a:cs typeface="Arial" charset="0"/>
                <a:hlinkClick r:id="rId3"/>
              </a:rPr>
              <a:t>www.presentationmagazine.com</a:t>
            </a:r>
            <a:r>
              <a:rPr lang="en-GB" sz="2000" b="1" dirty="0">
                <a:cs typeface="Arial" charset="0"/>
              </a:rPr>
              <a:t>  </a:t>
            </a:r>
            <a:endParaRPr lang="en-GB" sz="1050" b="1" dirty="0">
              <a:cs typeface="Arial" charset="0"/>
            </a:endParaRPr>
          </a:p>
          <a:p>
            <a:pPr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defRPr/>
            </a:pPr>
            <a:endParaRPr lang="en-US" sz="1000" b="1" dirty="0">
              <a:cs typeface="Arial" charset="0"/>
            </a:endParaRP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1150938" y="2401888"/>
            <a:ext cx="69262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cs typeface="Arial" panose="020B0604020202020204" pitchFamily="34" charset="0"/>
              </a:rPr>
              <a:t>We have put a lot of work into developing all these templates and retain the copyright in them.  You can use them freely providing that you do not redistribute or sell them.</a:t>
            </a:r>
            <a:endParaRPr lang="en-US" altLang="en-US" sz="140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オリエンテーション</a:t>
            </a:r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4650"/>
            <a:ext cx="8229600" cy="4525963"/>
          </a:xfrm>
        </p:spPr>
        <p:txBody>
          <a:bodyPr/>
          <a:lstStyle/>
          <a:p>
            <a:pPr eaLnBrk="1" hangingPunct="1"/>
            <a:r>
              <a:rPr lang="ja-JP" altLang="en-US" dirty="0"/>
              <a:t>光の性質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光は広がる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直進性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レンズの効果</a:t>
            </a:r>
            <a:endParaRPr lang="en-US" altLang="ja-JP" dirty="0"/>
          </a:p>
          <a:p>
            <a:pPr eaLnBrk="1" hangingPunct="1"/>
            <a:r>
              <a:rPr lang="ja-JP" altLang="en-US" dirty="0"/>
              <a:t>光通信の基礎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点滅と時間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モールス信号</a:t>
            </a:r>
            <a:endParaRPr lang="en-US" altLang="ja-JP" dirty="0"/>
          </a:p>
          <a:p>
            <a:pPr eaLnBrk="1" hangingPunct="1"/>
            <a:endParaRPr lang="en-US" altLang="ja-JP" dirty="0"/>
          </a:p>
          <a:p>
            <a:pPr eaLnBrk="1" hangingPunct="1"/>
            <a:endParaRPr lang="en-US" altLang="ja-JP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754278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sz="3600" dirty="0"/>
              <a:t>プログラミングで信号を送ってみよう</a:t>
            </a:r>
            <a:endParaRPr lang="en-US" altLang="en-US" sz="36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4650"/>
            <a:ext cx="8229600" cy="4525963"/>
          </a:xfrm>
        </p:spPr>
        <p:txBody>
          <a:bodyPr/>
          <a:lstStyle/>
          <a:p>
            <a:pPr eaLnBrk="1" hangingPunct="1"/>
            <a:r>
              <a:rPr lang="ja-JP" altLang="en-US" dirty="0"/>
              <a:t>光の性質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光は広がる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直進性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レンズの効果</a:t>
            </a:r>
            <a:endParaRPr lang="en-US" altLang="ja-JP" dirty="0"/>
          </a:p>
          <a:p>
            <a:pPr eaLnBrk="1" hangingPunct="1"/>
            <a:r>
              <a:rPr lang="ja-JP" altLang="en-US" dirty="0"/>
              <a:t>光通信の基礎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点滅と時間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モールス信号</a:t>
            </a:r>
            <a:endParaRPr lang="en-US" altLang="ja-JP" dirty="0"/>
          </a:p>
          <a:p>
            <a:pPr eaLnBrk="1" hangingPunct="1"/>
            <a:endParaRPr lang="en-US" altLang="ja-JP" dirty="0"/>
          </a:p>
          <a:p>
            <a:pPr eaLnBrk="1" hangingPunct="1"/>
            <a:endParaRPr lang="en-US" altLang="ja-JP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707068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085850"/>
            <a:ext cx="7543800" cy="506946"/>
          </a:xfrm>
        </p:spPr>
        <p:txBody>
          <a:bodyPr rtlCol="0"/>
          <a:lstStyle/>
          <a:p>
            <a:pPr rtl="0"/>
            <a:r>
              <a:rPr lang="ja-JP" altLang="en-US" b="1">
                <a:latin typeface="Meiryo UI" panose="020B0604030504040204" pitchFamily="50" charset="-128"/>
                <a:ea typeface="Meiryo UI" panose="020B0604030504040204" pitchFamily="50" charset="-128"/>
              </a:rPr>
              <a:t>きょうのながれ</a:t>
            </a:r>
            <a:endParaRPr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75556" y="1970838"/>
            <a:ext cx="8254398" cy="374472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2100">
                <a:solidFill>
                  <a:schemeClr val="bg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オリエンテーション</a:t>
            </a:r>
            <a:endParaRPr lang="en-US" altLang="ja-JP" sz="2100" dirty="0">
              <a:solidFill>
                <a:schemeClr val="bg1">
                  <a:lumMod val="50000"/>
                  <a:lumOff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sz="2100">
                <a:solidFill>
                  <a:schemeClr val="bg1">
                    <a:lumMod val="50000"/>
                    <a:lumOff val="50000"/>
                  </a:schemeClr>
                </a:solidFill>
              </a:rPr>
              <a:t>作るチャレンジ</a:t>
            </a:r>
            <a:r>
              <a:rPr lang="en-US" altLang="ja-JP" sz="21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ja-JP" altLang="en-US" sz="2100">
                <a:solidFill>
                  <a:schemeClr val="bg1">
                    <a:lumMod val="50000"/>
                    <a:lumOff val="50000"/>
                  </a:schemeClr>
                </a:solidFill>
              </a:rPr>
              <a:t>バスケット選手ロボットを作ろう</a:t>
            </a:r>
            <a:r>
              <a:rPr lang="en-US" altLang="ja-JP" sz="2100" dirty="0"/>
              <a:t>)</a:t>
            </a:r>
          </a:p>
          <a:p>
            <a:pPr rtl="0"/>
            <a:r>
              <a:rPr lang="ja-JP" altLang="en-US" sz="2100">
                <a:latin typeface="Meiryo UI" panose="020B0604030504040204" pitchFamily="50" charset="-128"/>
                <a:ea typeface="Meiryo UI" panose="020B0604030504040204" pitchFamily="50" charset="-128"/>
              </a:rPr>
              <a:t>動かすチャレンジ（プログラミングでバスケット選手ロボットを動かしてみよう）</a:t>
            </a:r>
            <a:endParaRPr lang="en-US" altLang="ja-JP" sz="2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sz="2100">
                <a:latin typeface="Meiryo UI" panose="020B0604030504040204" pitchFamily="50" charset="-128"/>
                <a:ea typeface="Meiryo UI" panose="020B0604030504040204" pitchFamily="50" charset="-128"/>
              </a:rPr>
              <a:t>考えるチャレンジ（作ったプログラムでゲーム）</a:t>
            </a:r>
            <a:endParaRPr lang="en-US" altLang="ja-JP" sz="2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8C1D343-ED68-8741-B9BC-78A5E61C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6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170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78FF39F8-2989-4FFB-9C58-3A7077A9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57" y="2054857"/>
            <a:ext cx="4056585" cy="3578766"/>
          </a:xfrm>
          <a:prstGeom prst="rect">
            <a:avLst/>
          </a:prstGeom>
        </p:spPr>
      </p:pic>
      <p:sp>
        <p:nvSpPr>
          <p:cNvPr id="33" name="乗算記号 32">
            <a:extLst>
              <a:ext uri="{FF2B5EF4-FFF2-40B4-BE49-F238E27FC236}">
                <a16:creationId xmlns:a16="http://schemas.microsoft.com/office/drawing/2014/main" id="{B0DC10C4-31DF-4295-9C1D-5AFF2D087848}"/>
              </a:ext>
            </a:extLst>
          </p:cNvPr>
          <p:cNvSpPr/>
          <p:nvPr/>
        </p:nvSpPr>
        <p:spPr>
          <a:xfrm>
            <a:off x="155539" y="1327564"/>
            <a:ext cx="1079447" cy="1079447"/>
          </a:xfrm>
          <a:prstGeom prst="mathMultiply">
            <a:avLst>
              <a:gd name="adj1" fmla="val 12931"/>
            </a:avLst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kumimoji="1" lang="ja-JP" altLang="en-US" sz="1050" kern="0" dirty="0">
              <a:solidFill>
                <a:srgbClr val="FFFFFF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49D6ED3F-DC65-4A29-8899-5DD85105A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029" y="3581960"/>
            <a:ext cx="3924919" cy="205166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BDCEB90-295A-440F-B4F4-46866E701564}"/>
              </a:ext>
            </a:extLst>
          </p:cNvPr>
          <p:cNvSpPr txBox="1"/>
          <p:nvPr/>
        </p:nvSpPr>
        <p:spPr>
          <a:xfrm>
            <a:off x="5490102" y="5769917"/>
            <a:ext cx="35307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ja-JP" altLang="en-US" sz="1050" kern="0" dirty="0">
                <a:latin typeface="Arial"/>
                <a:cs typeface="Arial"/>
                <a:sym typeface="Arial"/>
              </a:rPr>
              <a:t>https://makecode.microbit.org/projects/soil-moisture/code</a:t>
            </a:r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9176C12-C45D-449C-B376-F0BFB92BD168}"/>
              </a:ext>
            </a:extLst>
          </p:cNvPr>
          <p:cNvSpPr/>
          <p:nvPr/>
        </p:nvSpPr>
        <p:spPr>
          <a:xfrm>
            <a:off x="1827024" y="5234057"/>
            <a:ext cx="1248036" cy="345394"/>
          </a:xfrm>
          <a:prstGeom prst="wedgeRoundRectCallout">
            <a:avLst>
              <a:gd name="adj1" fmla="val 60537"/>
              <a:gd name="adj2" fmla="val -81132"/>
              <a:gd name="adj3" fmla="val 16667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1050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むずかしい</a:t>
            </a:r>
            <a:r>
              <a:rPr kumimoji="1" lang="en-US" altLang="ja-JP" sz="1050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…</a:t>
            </a:r>
            <a:endParaRPr kumimoji="1" lang="ja-JP" altLang="en-US" sz="1050" kern="0" dirty="0">
              <a:solidFill>
                <a:srgbClr val="FFFFFF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40" name="吹き出し: 角を丸めた四角形 39">
            <a:extLst>
              <a:ext uri="{FF2B5EF4-FFF2-40B4-BE49-F238E27FC236}">
                <a16:creationId xmlns:a16="http://schemas.microsoft.com/office/drawing/2014/main" id="{9EF1F343-249F-4A4E-9C59-41868B7BC35D}"/>
              </a:ext>
            </a:extLst>
          </p:cNvPr>
          <p:cNvSpPr/>
          <p:nvPr/>
        </p:nvSpPr>
        <p:spPr>
          <a:xfrm>
            <a:off x="6766363" y="4304418"/>
            <a:ext cx="1248036" cy="345394"/>
          </a:xfrm>
          <a:prstGeom prst="wedgeRoundRectCallout">
            <a:avLst>
              <a:gd name="adj1" fmla="val -69029"/>
              <a:gd name="adj2" fmla="val -66234"/>
              <a:gd name="adj3" fmla="val 16667"/>
            </a:avLst>
          </a:prstGeom>
          <a:solidFill>
            <a:srgbClr val="3739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1050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つくりやすい！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9EE6679-7B99-470E-8DDF-05DAD9E6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844" y="4814446"/>
            <a:ext cx="923787" cy="7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C979A67D-1322-49D0-9345-58F284874E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14" t="5267" r="23709" b="13374"/>
          <a:stretch/>
        </p:blipFill>
        <p:spPr>
          <a:xfrm>
            <a:off x="4964324" y="2040849"/>
            <a:ext cx="1830684" cy="1487440"/>
          </a:xfrm>
          <a:prstGeom prst="rect">
            <a:avLst/>
          </a:prstGeom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370179A7-9415-418D-B745-84FF50CCB964}"/>
              </a:ext>
            </a:extLst>
          </p:cNvPr>
          <p:cNvSpPr txBox="1"/>
          <p:nvPr/>
        </p:nvSpPr>
        <p:spPr>
          <a:xfrm>
            <a:off x="5094655" y="1679744"/>
            <a:ext cx="372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ja-JP" altLang="en-US" kern="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今回のマイクロビットによるプログラミング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9BE93B2-9A4E-4937-BBB8-5A706911D567}"/>
              </a:ext>
            </a:extLst>
          </p:cNvPr>
          <p:cNvSpPr txBox="1"/>
          <p:nvPr/>
        </p:nvSpPr>
        <p:spPr>
          <a:xfrm>
            <a:off x="6432492" y="4703483"/>
            <a:ext cx="2437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ja-JP" altLang="en-US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ブロックを組み合わせるだけでプログラミングができるコンピュータをつかいます。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82D194-B32E-49B1-A933-D1C5CDCF7E3D}"/>
              </a:ext>
            </a:extLst>
          </p:cNvPr>
          <p:cNvSpPr txBox="1"/>
          <p:nvPr/>
        </p:nvSpPr>
        <p:spPr>
          <a:xfrm>
            <a:off x="781067" y="1679744"/>
            <a:ext cx="249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ja-JP" altLang="en-US" kern="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よくあるプログラミング</a:t>
            </a:r>
          </a:p>
        </p:txBody>
      </p:sp>
      <p:sp>
        <p:nvSpPr>
          <p:cNvPr id="36" name="円: 塗りつぶしなし 35">
            <a:extLst>
              <a:ext uri="{FF2B5EF4-FFF2-40B4-BE49-F238E27FC236}">
                <a16:creationId xmlns:a16="http://schemas.microsoft.com/office/drawing/2014/main" id="{C20DC233-90C6-4017-8493-010F2C71E49B}"/>
              </a:ext>
            </a:extLst>
          </p:cNvPr>
          <p:cNvSpPr/>
          <p:nvPr/>
        </p:nvSpPr>
        <p:spPr>
          <a:xfrm>
            <a:off x="4484214" y="1503949"/>
            <a:ext cx="671877" cy="671877"/>
          </a:xfrm>
          <a:prstGeom prst="donut">
            <a:avLst>
              <a:gd name="adj" fmla="val 10474"/>
            </a:avLst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kumimoji="1" lang="ja-JP" altLang="en-US" sz="1050" kern="0" dirty="0">
              <a:solidFill>
                <a:srgbClr val="000000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46" name="矢印: 右 45">
            <a:extLst>
              <a:ext uri="{FF2B5EF4-FFF2-40B4-BE49-F238E27FC236}">
                <a16:creationId xmlns:a16="http://schemas.microsoft.com/office/drawing/2014/main" id="{983DAE67-5E0C-4A2D-B1B5-DBC25FEF4113}"/>
              </a:ext>
            </a:extLst>
          </p:cNvPr>
          <p:cNvSpPr/>
          <p:nvPr/>
        </p:nvSpPr>
        <p:spPr>
          <a:xfrm>
            <a:off x="4454714" y="3333251"/>
            <a:ext cx="365439" cy="497418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1A2DE5-F2DA-456D-BA22-D8412855BA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6" t="16740" r="2676" b="25955"/>
          <a:stretch/>
        </p:blipFill>
        <p:spPr>
          <a:xfrm>
            <a:off x="6920109" y="2028153"/>
            <a:ext cx="1921835" cy="1526972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4B14B3E1-3CF8-41D0-92FF-BE1F4507A9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348" t="67401" r="3863" b="14981"/>
          <a:stretch/>
        </p:blipFill>
        <p:spPr>
          <a:xfrm>
            <a:off x="8146521" y="2987853"/>
            <a:ext cx="695423" cy="56727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7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90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マイクロビットのボタン・センサー</a:t>
            </a: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C979A67D-1322-49D0-9345-58F284874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4" t="5267" r="23709" b="13374"/>
          <a:stretch/>
        </p:blipFill>
        <p:spPr>
          <a:xfrm>
            <a:off x="2675412" y="2219667"/>
            <a:ext cx="3793175" cy="3081974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9BE93B2-9A4E-4937-BBB8-5A706911D567}"/>
              </a:ext>
            </a:extLst>
          </p:cNvPr>
          <p:cNvSpPr txBox="1"/>
          <p:nvPr/>
        </p:nvSpPr>
        <p:spPr>
          <a:xfrm>
            <a:off x="6432492" y="4703483"/>
            <a:ext cx="2437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ja-JP" altLang="en-US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ブロックを組み合わせるだけでプログラミングができるコンピュータをつかいます。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8</a:t>
            </a:fld>
            <a:endParaRPr lang="ja-JP" altLang="en-US" noProof="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E17517E-BAB6-7166-A547-D3532F44C7BB}"/>
              </a:ext>
            </a:extLst>
          </p:cNvPr>
          <p:cNvSpPr/>
          <p:nvPr/>
        </p:nvSpPr>
        <p:spPr>
          <a:xfrm>
            <a:off x="2512595" y="4497058"/>
            <a:ext cx="4159250" cy="9906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92F92687-CC77-3572-803B-0352E59AEBCF}"/>
              </a:ext>
            </a:extLst>
          </p:cNvPr>
          <p:cNvSpPr/>
          <p:nvPr/>
        </p:nvSpPr>
        <p:spPr>
          <a:xfrm>
            <a:off x="916463" y="5903307"/>
            <a:ext cx="2482850" cy="476057"/>
          </a:xfrm>
          <a:prstGeom prst="wedgeRoundRectCallout">
            <a:avLst>
              <a:gd name="adj1" fmla="val 61245"/>
              <a:gd name="adj2" fmla="val -1270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でんき信号のたんし</a:t>
            </a:r>
            <a:r>
              <a:rPr kumimoji="1" lang="en-US" altLang="ja-JP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…</a:t>
            </a:r>
            <a:endParaRPr kumimoji="1" lang="ja-JP" altLang="en-US" kern="0" dirty="0">
              <a:solidFill>
                <a:srgbClr val="FFFFFF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5C0A24F-BA49-C194-C7D0-C26BB7901710}"/>
              </a:ext>
            </a:extLst>
          </p:cNvPr>
          <p:cNvSpPr/>
          <p:nvPr/>
        </p:nvSpPr>
        <p:spPr>
          <a:xfrm>
            <a:off x="2625724" y="3422698"/>
            <a:ext cx="974726" cy="86339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AE51A6D-0FBC-FA3B-4106-DC6E510D12C4}"/>
              </a:ext>
            </a:extLst>
          </p:cNvPr>
          <p:cNvSpPr/>
          <p:nvPr/>
        </p:nvSpPr>
        <p:spPr>
          <a:xfrm>
            <a:off x="5457766" y="3429000"/>
            <a:ext cx="974726" cy="86339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27135C4-CA25-156A-A38D-4381CE7E922C}"/>
              </a:ext>
            </a:extLst>
          </p:cNvPr>
          <p:cNvSpPr/>
          <p:nvPr/>
        </p:nvSpPr>
        <p:spPr>
          <a:xfrm>
            <a:off x="4084636" y="2506509"/>
            <a:ext cx="919164" cy="713390"/>
          </a:xfrm>
          <a:prstGeom prst="rect">
            <a:avLst/>
          </a:prstGeom>
          <a:noFill/>
          <a:ln>
            <a:solidFill>
              <a:srgbClr val="EC62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1D608532-9B69-BFE7-1156-E0137294B06F}"/>
              </a:ext>
            </a:extLst>
          </p:cNvPr>
          <p:cNvSpPr/>
          <p:nvPr/>
        </p:nvSpPr>
        <p:spPr>
          <a:xfrm>
            <a:off x="107951" y="4227426"/>
            <a:ext cx="2482850" cy="476057"/>
          </a:xfrm>
          <a:prstGeom prst="wedgeRoundRectCallout">
            <a:avLst>
              <a:gd name="adj1" fmla="val 50248"/>
              <a:gd name="adj2" fmla="val -10708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ボタン</a:t>
            </a:r>
            <a:r>
              <a:rPr kumimoji="1" lang="en-US" altLang="ja-JP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A</a:t>
            </a:r>
            <a:endParaRPr kumimoji="1" lang="ja-JP" altLang="en-US" kern="0" dirty="0">
              <a:solidFill>
                <a:srgbClr val="000000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0C6C080A-4D0A-C853-03C6-C52E05F54881}"/>
              </a:ext>
            </a:extLst>
          </p:cNvPr>
          <p:cNvSpPr/>
          <p:nvPr/>
        </p:nvSpPr>
        <p:spPr>
          <a:xfrm>
            <a:off x="6471820" y="4191221"/>
            <a:ext cx="2482850" cy="476057"/>
          </a:xfrm>
          <a:prstGeom prst="wedgeRoundRectCallout">
            <a:avLst>
              <a:gd name="adj1" fmla="val -50617"/>
              <a:gd name="adj2" fmla="val -8286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ボタン</a:t>
            </a:r>
            <a:r>
              <a:rPr kumimoji="1" lang="en-US" altLang="ja-JP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B</a:t>
            </a:r>
            <a:endParaRPr kumimoji="1" lang="ja-JP" altLang="en-US" kern="0" dirty="0">
              <a:solidFill>
                <a:srgbClr val="000000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8A8A2E01-832B-D540-96D9-A9ED875924ED}"/>
              </a:ext>
            </a:extLst>
          </p:cNvPr>
          <p:cNvSpPr/>
          <p:nvPr/>
        </p:nvSpPr>
        <p:spPr>
          <a:xfrm>
            <a:off x="800100" y="1542211"/>
            <a:ext cx="2482850" cy="476057"/>
          </a:xfrm>
          <a:prstGeom prst="wedgeRoundRectCallout">
            <a:avLst>
              <a:gd name="adj1" fmla="val 99147"/>
              <a:gd name="adj2" fmla="val 150516"/>
              <a:gd name="adj3" fmla="val 16667"/>
            </a:avLst>
          </a:prstGeom>
          <a:solidFill>
            <a:srgbClr val="FBDEFE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タッチセンサー</a:t>
            </a:r>
          </a:p>
        </p:txBody>
      </p:sp>
    </p:spTree>
    <p:extLst>
      <p:ext uri="{BB962C8B-B14F-4D97-AF65-F5344CB8AC3E}">
        <p14:creationId xmlns:p14="http://schemas.microsoft.com/office/powerpoint/2010/main" val="385887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23843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lang="ja-JP" altLang="en-US" sz="3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8C76300-7F7A-5BAB-4AE8-0962B574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327856"/>
            <a:ext cx="7975600" cy="5288964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13E4144-AF23-445B-9A03-99D1439AFB91}"/>
              </a:ext>
            </a:extLst>
          </p:cNvPr>
          <p:cNvSpPr/>
          <p:nvPr/>
        </p:nvSpPr>
        <p:spPr>
          <a:xfrm>
            <a:off x="937755" y="942508"/>
            <a:ext cx="1958108" cy="721080"/>
          </a:xfrm>
          <a:prstGeom prst="wedgeRoundRectCallout">
            <a:avLst>
              <a:gd name="adj1" fmla="val 35893"/>
              <a:gd name="adj2" fmla="val 64298"/>
              <a:gd name="adj3" fmla="val 16667"/>
            </a:avLst>
          </a:prstGeom>
          <a:solidFill>
            <a:srgbClr val="3739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 rtl="0">
              <a:defRPr lang="ja-jp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うごかすプログラムをいれるばしょ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EEC0C2BE-ABA7-4656-9120-1584C089163D}"/>
              </a:ext>
            </a:extLst>
          </p:cNvPr>
          <p:cNvSpPr/>
          <p:nvPr/>
        </p:nvSpPr>
        <p:spPr>
          <a:xfrm>
            <a:off x="4356100" y="3158695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rgbClr val="9BBB59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 rtl="0">
              <a:defRPr lang="ja-jp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つかっていない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751EFD2-A3F1-69DE-2DEE-FAD5A7B64DE8}"/>
              </a:ext>
            </a:extLst>
          </p:cNvPr>
          <p:cNvSpPr/>
          <p:nvPr/>
        </p:nvSpPr>
        <p:spPr>
          <a:xfrm>
            <a:off x="4670799" y="1795312"/>
            <a:ext cx="3057151" cy="895927"/>
          </a:xfrm>
          <a:prstGeom prst="rect">
            <a:avLst/>
          </a:prstGeom>
          <a:solidFill>
            <a:srgbClr val="156645">
              <a:lumMod val="40000"/>
              <a:lumOff val="60000"/>
              <a:alpha val="30000"/>
            </a:srgbClr>
          </a:solidFill>
          <a:ln w="63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5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Custom 210">
      <a:dk1>
        <a:srgbClr val="FDFCF8"/>
      </a:dk1>
      <a:lt1>
        <a:srgbClr val="9EB2B9"/>
      </a:lt1>
      <a:dk2>
        <a:srgbClr val="000000"/>
      </a:dk2>
      <a:lt2>
        <a:srgbClr val="0C1217"/>
      </a:lt2>
      <a:accent1>
        <a:srgbClr val="F64032"/>
      </a:accent1>
      <a:accent2>
        <a:srgbClr val="88719D"/>
      </a:accent2>
      <a:accent3>
        <a:srgbClr val="FAC249"/>
      </a:accent3>
      <a:accent4>
        <a:srgbClr val="81FFFF"/>
      </a:accent4>
      <a:accent5>
        <a:srgbClr val="FFFFFF"/>
      </a:accent5>
      <a:accent6>
        <a:srgbClr val="FFFFFF"/>
      </a:accent6>
      <a:hlink>
        <a:srgbClr val="FB6D3B"/>
      </a:hlink>
      <a:folHlink>
        <a:srgbClr val="99E0C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</TotalTime>
  <Words>958</Words>
  <Application>Microsoft Office PowerPoint</Application>
  <PresentationFormat>画面に合わせる (4:3)</PresentationFormat>
  <Paragraphs>285</Paragraphs>
  <Slides>33</Slides>
  <Notes>29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9" baseType="lpstr">
      <vt:lpstr>Meiryo UI</vt:lpstr>
      <vt:lpstr>Arial</vt:lpstr>
      <vt:lpstr>Calibri</vt:lpstr>
      <vt:lpstr>Wingdings</vt:lpstr>
      <vt:lpstr>Default Design</vt:lpstr>
      <vt:lpstr>Chart</vt:lpstr>
      <vt:lpstr>とどけ！光呪文の杖！</vt:lpstr>
      <vt:lpstr>今日の内容</vt:lpstr>
      <vt:lpstr>先生の紹介</vt:lpstr>
      <vt:lpstr>オリエンテーション</vt:lpstr>
      <vt:lpstr>プログラミングで信号を送ってみよう</vt:lpstr>
      <vt:lpstr>きょうのながれ</vt:lpstr>
      <vt:lpstr>マイクロビットをつかったプログラミング</vt:lpstr>
      <vt:lpstr>マイクロビットのボタン・センサー</vt:lpstr>
      <vt:lpstr>マイクロビットをつかったプログラミング</vt:lpstr>
      <vt:lpstr>マイクロビットをつかったプログラミング</vt:lpstr>
      <vt:lpstr>マイクロビットをつかったプログラミング</vt:lpstr>
      <vt:lpstr>マイクロビットをつかったプログラミング</vt:lpstr>
      <vt:lpstr>マイクロビットをつかったプログラミング</vt:lpstr>
      <vt:lpstr>じっさいに光信号 を送ってみよう！</vt:lpstr>
      <vt:lpstr>やってみてどうだった？</vt:lpstr>
      <vt:lpstr>やってみてどうだった？</vt:lpstr>
      <vt:lpstr>やってみてどうだった？</vt:lpstr>
      <vt:lpstr>受光器に光をあててみよう</vt:lpstr>
      <vt:lpstr>受光器に光をあててみよう</vt:lpstr>
      <vt:lpstr>やってみよう！</vt:lpstr>
      <vt:lpstr>自分で文字を送ってみよう！</vt:lpstr>
      <vt:lpstr>いろいろな言葉で話させてみよう</vt:lpstr>
      <vt:lpstr>文字バトルゲームしよう！ルールせつめい</vt:lpstr>
      <vt:lpstr>受光器に光をあててみよう</vt:lpstr>
      <vt:lpstr>文字バトルゲームしよう！</vt:lpstr>
      <vt:lpstr>文字バトルゲームしよう！　れんしゅう</vt:lpstr>
      <vt:lpstr>Colour scheme</vt:lpstr>
      <vt:lpstr>Sample Graph (3 colours)</vt:lpstr>
      <vt:lpstr>Picture slide</vt:lpstr>
      <vt:lpstr>Process Flow</vt:lpstr>
      <vt:lpstr>Example of a table</vt:lpstr>
      <vt:lpstr>Examples of default styles</vt:lpstr>
      <vt:lpstr>Use of templates</vt:lpstr>
    </vt:vector>
  </TitlesOfParts>
  <Company>Clearly Presented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Rainbow Motion Blur PowerPoint Template</dc:title>
  <dc:creator>Presentation Magazine</dc:creator>
  <cp:lastModifiedBy>藤村 悠</cp:lastModifiedBy>
  <cp:revision>30</cp:revision>
  <dcterms:created xsi:type="dcterms:W3CDTF">2009-11-03T13:35:13Z</dcterms:created>
  <dcterms:modified xsi:type="dcterms:W3CDTF">2022-07-19T17:22:42Z</dcterms:modified>
</cp:coreProperties>
</file>